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56" r:id="rId2"/>
    <p:sldId id="259" r:id="rId3"/>
    <p:sldId id="260" r:id="rId4"/>
    <p:sldId id="288" r:id="rId5"/>
    <p:sldId id="290" r:id="rId6"/>
    <p:sldId id="291" r:id="rId7"/>
    <p:sldId id="292" r:id="rId8"/>
    <p:sldId id="268" r:id="rId9"/>
    <p:sldId id="269" r:id="rId10"/>
    <p:sldId id="281" r:id="rId11"/>
    <p:sldId id="270" r:id="rId12"/>
    <p:sldId id="312" r:id="rId13"/>
    <p:sldId id="317" r:id="rId14"/>
    <p:sldId id="273" r:id="rId15"/>
    <p:sldId id="293" r:id="rId16"/>
    <p:sldId id="316" r:id="rId17"/>
    <p:sldId id="276" r:id="rId18"/>
    <p:sldId id="309" r:id="rId19"/>
    <p:sldId id="308" r:id="rId20"/>
    <p:sldId id="315" r:id="rId21"/>
    <p:sldId id="278" r:id="rId22"/>
    <p:sldId id="300" r:id="rId23"/>
    <p:sldId id="279" r:id="rId24"/>
    <p:sldId id="280" r:id="rId25"/>
    <p:sldId id="318" r:id="rId26"/>
    <p:sldId id="294" r:id="rId27"/>
    <p:sldId id="295" r:id="rId28"/>
    <p:sldId id="301" r:id="rId29"/>
    <p:sldId id="297" r:id="rId30"/>
    <p:sldId id="298" r:id="rId31"/>
    <p:sldId id="299" r:id="rId32"/>
    <p:sldId id="302" r:id="rId33"/>
    <p:sldId id="303" r:id="rId34"/>
    <p:sldId id="306" r:id="rId35"/>
    <p:sldId id="307" r:id="rId36"/>
    <p:sldId id="319" r:id="rId37"/>
    <p:sldId id="305"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FF33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32" autoAdjust="0"/>
  </p:normalViewPr>
  <p:slideViewPr>
    <p:cSldViewPr>
      <p:cViewPr>
        <p:scale>
          <a:sx n="68" d="100"/>
          <a:sy n="68" d="100"/>
        </p:scale>
        <p:origin x="-67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5053F5-2F40-4E0D-A4D9-165EDE4DB94B}" type="datetimeFigureOut">
              <a:rPr lang="en-US" smtClean="0"/>
              <a:t>4/22/2014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DEB084-98DD-4DCD-84CA-7A4F6D9D0A2A}" type="slidenum">
              <a:rPr lang="en-US" smtClean="0"/>
              <a:t>‹#›</a:t>
            </a:fld>
            <a:endParaRPr lang="en-US"/>
          </a:p>
        </p:txBody>
      </p:sp>
    </p:spTree>
    <p:extLst>
      <p:ext uri="{BB962C8B-B14F-4D97-AF65-F5344CB8AC3E}">
        <p14:creationId xmlns:p14="http://schemas.microsoft.com/office/powerpoint/2010/main" val="3464184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ECE3C5-D9B9-4739-8FA3-BB18707C5342}" type="datetime1">
              <a:rPr lang="en-US" smtClean="0"/>
              <a:t>4/22/2014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03DD2F-B32F-457B-B527-067F30281860}" type="slidenum">
              <a:rPr lang="en-US"/>
              <a:pPr>
                <a:defRPr/>
              </a:pPr>
              <a:t>‹#›</a:t>
            </a:fld>
            <a:endParaRPr lang="en-US"/>
          </a:p>
        </p:txBody>
      </p:sp>
    </p:spTree>
    <p:extLst>
      <p:ext uri="{BB962C8B-B14F-4D97-AF65-F5344CB8AC3E}">
        <p14:creationId xmlns:p14="http://schemas.microsoft.com/office/powerpoint/2010/main" val="164784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4A8266-3FFD-4B29-B0AE-F1D2B1BF75E7}" type="datetime1">
              <a:rPr lang="en-US" smtClean="0"/>
              <a:t>4/22/2014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7562E2-CCEA-4846-827C-AB3172DD9D6C}" type="slidenum">
              <a:rPr lang="en-US"/>
              <a:pPr>
                <a:defRPr/>
              </a:pPr>
              <a:t>‹#›</a:t>
            </a:fld>
            <a:endParaRPr lang="en-US"/>
          </a:p>
        </p:txBody>
      </p:sp>
    </p:spTree>
    <p:extLst>
      <p:ext uri="{BB962C8B-B14F-4D97-AF65-F5344CB8AC3E}">
        <p14:creationId xmlns:p14="http://schemas.microsoft.com/office/powerpoint/2010/main" val="32622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411284-091C-4B8F-A870-E2B3A1CA4399}" type="datetime1">
              <a:rPr lang="en-US" smtClean="0"/>
              <a:t>4/22/2014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F9C4B9-3FB6-463D-ADD8-5E631802E35A}" type="slidenum">
              <a:rPr lang="en-US"/>
              <a:pPr>
                <a:defRPr/>
              </a:pPr>
              <a:t>‹#›</a:t>
            </a:fld>
            <a:endParaRPr lang="en-US"/>
          </a:p>
        </p:txBody>
      </p:sp>
    </p:spTree>
    <p:extLst>
      <p:ext uri="{BB962C8B-B14F-4D97-AF65-F5344CB8AC3E}">
        <p14:creationId xmlns:p14="http://schemas.microsoft.com/office/powerpoint/2010/main" val="141861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A0743B-54A9-43CC-8222-26B0E9D2DB38}" type="datetime1">
              <a:rPr lang="en-US" smtClean="0"/>
              <a:t>4/22/2014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5303FD-15E2-499A-81DD-A958D6EEE118}" type="slidenum">
              <a:rPr lang="en-US"/>
              <a:pPr>
                <a:defRPr/>
              </a:pPr>
              <a:t>‹#›</a:t>
            </a:fld>
            <a:endParaRPr lang="en-US"/>
          </a:p>
        </p:txBody>
      </p:sp>
    </p:spTree>
    <p:extLst>
      <p:ext uri="{BB962C8B-B14F-4D97-AF65-F5344CB8AC3E}">
        <p14:creationId xmlns:p14="http://schemas.microsoft.com/office/powerpoint/2010/main" val="160617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28C0459-9E94-4FFB-BEB3-AFC607BA4433}" type="datetime1">
              <a:rPr lang="en-US" smtClean="0"/>
              <a:t>4/22/2014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74A486-0D9C-4105-9345-AF6A1E43A734}" type="slidenum">
              <a:rPr lang="en-US"/>
              <a:pPr>
                <a:defRPr/>
              </a:pPr>
              <a:t>‹#›</a:t>
            </a:fld>
            <a:endParaRPr lang="en-US"/>
          </a:p>
        </p:txBody>
      </p:sp>
    </p:spTree>
    <p:extLst>
      <p:ext uri="{BB962C8B-B14F-4D97-AF65-F5344CB8AC3E}">
        <p14:creationId xmlns:p14="http://schemas.microsoft.com/office/powerpoint/2010/main" val="28658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C316446-DBE1-45C4-A971-0677DCC86800}" type="datetime1">
              <a:rPr lang="en-US" smtClean="0"/>
              <a:t>4/22/2014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11C62E-9322-45F7-83E8-61FEB347280A}" type="slidenum">
              <a:rPr lang="en-US"/>
              <a:pPr>
                <a:defRPr/>
              </a:pPr>
              <a:t>‹#›</a:t>
            </a:fld>
            <a:endParaRPr lang="en-US"/>
          </a:p>
        </p:txBody>
      </p:sp>
    </p:spTree>
    <p:extLst>
      <p:ext uri="{BB962C8B-B14F-4D97-AF65-F5344CB8AC3E}">
        <p14:creationId xmlns:p14="http://schemas.microsoft.com/office/powerpoint/2010/main" val="48479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44BD71-D7A7-47DD-AC57-70E1EDE88C04}" type="datetime1">
              <a:rPr lang="en-US" smtClean="0"/>
              <a:t>4/22/2014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0FEC5B-0227-473A-A40D-41D843785F07}" type="slidenum">
              <a:rPr lang="en-US"/>
              <a:pPr>
                <a:defRPr/>
              </a:pPr>
              <a:t>‹#›</a:t>
            </a:fld>
            <a:endParaRPr lang="en-US"/>
          </a:p>
        </p:txBody>
      </p:sp>
    </p:spTree>
    <p:extLst>
      <p:ext uri="{BB962C8B-B14F-4D97-AF65-F5344CB8AC3E}">
        <p14:creationId xmlns:p14="http://schemas.microsoft.com/office/powerpoint/2010/main" val="26109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3BC4B46-1A46-46C6-BA8C-CF876F9E4E9E}" type="datetime1">
              <a:rPr lang="en-US" smtClean="0"/>
              <a:t>4/22/2014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4EEAF9-F729-40A2-9881-40D18EF0B58D}" type="slidenum">
              <a:rPr lang="en-US"/>
              <a:pPr>
                <a:defRPr/>
              </a:pPr>
              <a:t>‹#›</a:t>
            </a:fld>
            <a:endParaRPr lang="en-US"/>
          </a:p>
        </p:txBody>
      </p:sp>
    </p:spTree>
    <p:extLst>
      <p:ext uri="{BB962C8B-B14F-4D97-AF65-F5344CB8AC3E}">
        <p14:creationId xmlns:p14="http://schemas.microsoft.com/office/powerpoint/2010/main" val="255299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EA16C4-DC96-4B1D-A6B2-5B6246D6A341}" type="datetime1">
              <a:rPr lang="en-US" smtClean="0"/>
              <a:t>4/22/2014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BFF146-703C-449C-9411-C9DAD9C7C295}" type="slidenum">
              <a:rPr lang="en-US"/>
              <a:pPr>
                <a:defRPr/>
              </a:pPr>
              <a:t>‹#›</a:t>
            </a:fld>
            <a:endParaRPr lang="en-US"/>
          </a:p>
        </p:txBody>
      </p:sp>
    </p:spTree>
    <p:extLst>
      <p:ext uri="{BB962C8B-B14F-4D97-AF65-F5344CB8AC3E}">
        <p14:creationId xmlns:p14="http://schemas.microsoft.com/office/powerpoint/2010/main" val="397741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9B8AAE-4510-4412-ACAD-5C35769281F2}" type="datetime1">
              <a:rPr lang="en-US" smtClean="0"/>
              <a:t>4/22/2014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0D1B0C-A676-44F6-B876-98AB8B739015}" type="slidenum">
              <a:rPr lang="en-US"/>
              <a:pPr>
                <a:defRPr/>
              </a:pPr>
              <a:t>‹#›</a:t>
            </a:fld>
            <a:endParaRPr lang="en-US"/>
          </a:p>
        </p:txBody>
      </p:sp>
    </p:spTree>
    <p:extLst>
      <p:ext uri="{BB962C8B-B14F-4D97-AF65-F5344CB8AC3E}">
        <p14:creationId xmlns:p14="http://schemas.microsoft.com/office/powerpoint/2010/main" val="13294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D95660-249E-464E-9104-02C16D9A10DD}" type="datetime1">
              <a:rPr lang="en-US" smtClean="0"/>
              <a:t>4/22/2014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474D61-48A0-4633-9BF4-4ADBD6CEC751}" type="slidenum">
              <a:rPr lang="en-US"/>
              <a:pPr>
                <a:defRPr/>
              </a:pPr>
              <a:t>‹#›</a:t>
            </a:fld>
            <a:endParaRPr lang="en-US"/>
          </a:p>
        </p:txBody>
      </p:sp>
    </p:spTree>
    <p:extLst>
      <p:ext uri="{BB962C8B-B14F-4D97-AF65-F5344CB8AC3E}">
        <p14:creationId xmlns:p14="http://schemas.microsoft.com/office/powerpoint/2010/main" val="408924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8000" r="-28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CFD650F-D211-4B95-ACAF-AC73DED75342}" type="datetime1">
              <a:rPr lang="en-US" smtClean="0"/>
              <a:t>4/22/2014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67401A7-C4BF-410E-A18A-C84EA526D7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4lSz-QGhH11OUM&amp;tbnid=Lf6vUoXlYy9lZM:&amp;ved=0CAUQjRw&amp;url=http://www.foambymail.com/blog/refine-a-rooms-sound-with-custom-acoustical-sound-treatment/&amp;ei=16eoUbqRKeiZyAGawoDABg&amp;bvm=bv.47244034,d.aWc&amp;psig=AFQjCNH8BVeAzVhLp9dPIUQYHYLP55HVpg&amp;ust=1370093840807884" TargetMode="External"/><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hyperlink" Target="http://www.google.com/url?sa=i&amp;rct=j&amp;q=&amp;esrc=s&amp;frm=1&amp;source=images&amp;cd=&amp;cad=rja&amp;docid=38JAXLPH1i_7dM&amp;tbnid=hgK6pXmUXQYZNM:&amp;ved=0CAUQjRw&amp;url=http://www.thomann.de/ie/auralex_acoustics_4_studiofoam_pyramids_burgund.htm&amp;ei=v6ioUY3DGsLbyQHMgIHwDw&amp;bvm=bv.47244034,d.aWc&amp;psig=AFQjCNGv6XIpP8qtfINqurA2KTEZxZTyTg&amp;ust=1370094090992459" TargetMode="Externa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9"/>
          <p:cNvSpPr txBox="1">
            <a:spLocks/>
          </p:cNvSpPr>
          <p:nvPr/>
        </p:nvSpPr>
        <p:spPr bwMode="auto">
          <a:xfrm>
            <a:off x="0" y="0"/>
            <a:ext cx="9144000" cy="6858000"/>
          </a:xfrm>
          <a:prstGeom prst="rect">
            <a:avLst/>
          </a:prstGeom>
          <a:solidFill>
            <a:srgbClr val="00CC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20000"/>
              </a:spcBef>
              <a:buFont typeface="Arial" pitchFamily="34" charset="0"/>
              <a:buNone/>
            </a:pPr>
            <a:r>
              <a:rPr lang="en-US" sz="3200">
                <a:solidFill>
                  <a:srgbClr val="898989"/>
                </a:solidFill>
              </a:rPr>
              <a:t>   </a:t>
            </a:r>
          </a:p>
        </p:txBody>
      </p:sp>
      <p:sp>
        <p:nvSpPr>
          <p:cNvPr id="13314" name="Title 1"/>
          <p:cNvSpPr>
            <a:spLocks noGrp="1"/>
          </p:cNvSpPr>
          <p:nvPr>
            <p:ph type="ctrTitle"/>
          </p:nvPr>
        </p:nvSpPr>
        <p:spPr>
          <a:xfrm>
            <a:off x="685800" y="1219200"/>
            <a:ext cx="7772400" cy="2381250"/>
          </a:xfrm>
          <a:solidFill>
            <a:schemeClr val="bg1">
              <a:alpha val="59999"/>
            </a:schemeClr>
          </a:solidFill>
        </p:spPr>
        <p:txBody>
          <a:bodyPr/>
          <a:lstStyle/>
          <a:p>
            <a:r>
              <a:rPr lang="en-US" dirty="0" smtClean="0">
                <a:latin typeface="Gill Sans MT" pitchFamily="34" charset="0"/>
              </a:rPr>
              <a:t>The Effect of Pyramid and Wedge Acoustic Foam on Reducing Decibel Level</a:t>
            </a:r>
          </a:p>
        </p:txBody>
      </p:sp>
      <p:sp>
        <p:nvSpPr>
          <p:cNvPr id="13315" name="Subtitle 2"/>
          <p:cNvSpPr>
            <a:spLocks noGrp="1"/>
          </p:cNvSpPr>
          <p:nvPr>
            <p:ph type="subTitle" idx="1"/>
          </p:nvPr>
        </p:nvSpPr>
        <p:spPr>
          <a:xfrm>
            <a:off x="1371600" y="3886200"/>
            <a:ext cx="6400800" cy="1219200"/>
          </a:xfrm>
          <a:solidFill>
            <a:schemeClr val="bg1">
              <a:alpha val="59999"/>
            </a:schemeClr>
          </a:solidFill>
        </p:spPr>
        <p:txBody>
          <a:bodyPr/>
          <a:lstStyle/>
          <a:p>
            <a:r>
              <a:rPr lang="en-US" dirty="0" smtClean="0">
                <a:solidFill>
                  <a:schemeClr val="tx1"/>
                </a:solidFill>
                <a:latin typeface="+mj-lt"/>
              </a:rPr>
              <a:t>Abby Bault – Center Line</a:t>
            </a:r>
          </a:p>
          <a:p>
            <a:r>
              <a:rPr lang="en-US" dirty="0" smtClean="0">
                <a:solidFill>
                  <a:schemeClr val="tx1"/>
                </a:solidFill>
                <a:latin typeface="+mj-lt"/>
              </a:rPr>
              <a:t>Amanda Hercula – Warren Mott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25604"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The Box Materials</a:t>
            </a:r>
          </a:p>
        </p:txBody>
      </p:sp>
      <p:sp>
        <p:nvSpPr>
          <p:cNvPr id="12" name="Content Placeholder 10"/>
          <p:cNvSpPr txBox="1">
            <a:spLocks/>
          </p:cNvSpPr>
          <p:nvPr/>
        </p:nvSpPr>
        <p:spPr>
          <a:xfrm>
            <a:off x="457200" y="1600200"/>
            <a:ext cx="8229600" cy="4525963"/>
          </a:xfrm>
          <a:prstGeom prst="rect">
            <a:avLst/>
          </a:prstGeom>
          <a:solidFill>
            <a:schemeClr val="bg1">
              <a:alpha val="60000"/>
            </a:schemeClr>
          </a:solidFill>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defRPr/>
            </a:pPr>
            <a:r>
              <a:rPr lang="en-US" dirty="0" smtClean="0">
                <a:latin typeface="+mj-lt"/>
              </a:rPr>
              <a:t>(2) 24 </a:t>
            </a:r>
            <a:r>
              <a:rPr lang="en-US" dirty="0">
                <a:latin typeface="+mj-lt"/>
              </a:rPr>
              <a:t>x </a:t>
            </a:r>
            <a:r>
              <a:rPr lang="en-US" dirty="0" smtClean="0">
                <a:latin typeface="+mj-lt"/>
              </a:rPr>
              <a:t>12 inch pieces of plywood</a:t>
            </a:r>
            <a:endParaRPr lang="en-US" dirty="0">
              <a:latin typeface="+mj-lt"/>
            </a:endParaRPr>
          </a:p>
          <a:p>
            <a:pPr fontAlgn="auto">
              <a:spcAft>
                <a:spcPts val="0"/>
              </a:spcAft>
              <a:defRPr/>
            </a:pPr>
            <a:r>
              <a:rPr lang="en-US" dirty="0" smtClean="0">
                <a:latin typeface="+mj-lt"/>
              </a:rPr>
              <a:t>(2) 23 x 11-1/2 inch pieces </a:t>
            </a:r>
            <a:r>
              <a:rPr lang="en-US" dirty="0">
                <a:latin typeface="+mj-lt"/>
              </a:rPr>
              <a:t>of </a:t>
            </a:r>
            <a:r>
              <a:rPr lang="en-US" dirty="0" smtClean="0">
                <a:latin typeface="+mj-lt"/>
              </a:rPr>
              <a:t>plywood</a:t>
            </a:r>
            <a:endParaRPr lang="en-US" dirty="0">
              <a:latin typeface="+mj-lt"/>
            </a:endParaRPr>
          </a:p>
          <a:p>
            <a:pPr fontAlgn="auto">
              <a:spcAft>
                <a:spcPts val="0"/>
              </a:spcAft>
              <a:defRPr/>
            </a:pPr>
            <a:r>
              <a:rPr lang="en-US" dirty="0">
                <a:latin typeface="+mj-lt"/>
              </a:rPr>
              <a:t>(2) </a:t>
            </a:r>
            <a:r>
              <a:rPr lang="en-US" dirty="0" smtClean="0">
                <a:latin typeface="+mj-lt"/>
              </a:rPr>
              <a:t>24 </a:t>
            </a:r>
            <a:r>
              <a:rPr lang="en-US" dirty="0">
                <a:latin typeface="+mj-lt"/>
              </a:rPr>
              <a:t>x 24 </a:t>
            </a:r>
            <a:r>
              <a:rPr lang="en-US" dirty="0" smtClean="0">
                <a:latin typeface="+mj-lt"/>
              </a:rPr>
              <a:t>inch pieces </a:t>
            </a:r>
            <a:r>
              <a:rPr lang="en-US" dirty="0">
                <a:latin typeface="+mj-lt"/>
              </a:rPr>
              <a:t>of </a:t>
            </a:r>
            <a:r>
              <a:rPr lang="en-US" dirty="0" smtClean="0">
                <a:latin typeface="+mj-lt"/>
              </a:rPr>
              <a:t>plywood </a:t>
            </a:r>
            <a:endParaRPr lang="en-US" dirty="0">
              <a:latin typeface="+mj-lt"/>
            </a:endParaRPr>
          </a:p>
          <a:p>
            <a:pPr fontAlgn="auto">
              <a:spcAft>
                <a:spcPts val="0"/>
              </a:spcAft>
              <a:defRPr/>
            </a:pPr>
            <a:r>
              <a:rPr lang="en-US" dirty="0">
                <a:latin typeface="+mj-lt"/>
              </a:rPr>
              <a:t>(2) 21 </a:t>
            </a:r>
            <a:r>
              <a:rPr lang="en-US" dirty="0" smtClean="0">
                <a:latin typeface="+mj-lt"/>
              </a:rPr>
              <a:t>x </a:t>
            </a:r>
            <a:r>
              <a:rPr lang="en-US" dirty="0">
                <a:latin typeface="+mj-lt"/>
              </a:rPr>
              <a:t>11-1/2 </a:t>
            </a:r>
            <a:r>
              <a:rPr lang="en-US" dirty="0" smtClean="0">
                <a:latin typeface="+mj-lt"/>
              </a:rPr>
              <a:t>inch pieces of plywood</a:t>
            </a:r>
            <a:endParaRPr lang="en-US" dirty="0">
              <a:latin typeface="+mj-lt"/>
            </a:endParaRPr>
          </a:p>
          <a:p>
            <a:pPr fontAlgn="auto">
              <a:spcAft>
                <a:spcPts val="0"/>
              </a:spcAft>
              <a:defRPr/>
            </a:pPr>
            <a:r>
              <a:rPr lang="en-US" dirty="0">
                <a:latin typeface="+mj-lt"/>
              </a:rPr>
              <a:t>(2) 21-1/2 </a:t>
            </a:r>
            <a:r>
              <a:rPr lang="en-US" dirty="0" smtClean="0">
                <a:latin typeface="+mj-lt"/>
              </a:rPr>
              <a:t>x 11-1/2 inch piece of plywood</a:t>
            </a:r>
            <a:endParaRPr lang="en-US" dirty="0">
              <a:latin typeface="+mj-lt"/>
            </a:endParaRPr>
          </a:p>
          <a:p>
            <a:pPr fontAlgn="auto">
              <a:spcAft>
                <a:spcPts val="0"/>
              </a:spcAft>
              <a:defRPr/>
            </a:pPr>
            <a:r>
              <a:rPr lang="en-US" dirty="0" smtClean="0">
                <a:latin typeface="+mj-lt"/>
              </a:rPr>
              <a:t>21-1/2 x 21 </a:t>
            </a:r>
            <a:r>
              <a:rPr lang="en-US" dirty="0">
                <a:latin typeface="+mj-lt"/>
              </a:rPr>
              <a:t>inch </a:t>
            </a:r>
            <a:r>
              <a:rPr lang="en-US" dirty="0" smtClean="0">
                <a:latin typeface="+mj-lt"/>
              </a:rPr>
              <a:t>piece of plywood </a:t>
            </a:r>
            <a:endParaRPr lang="en-US" dirty="0">
              <a:latin typeface="+mj-lt"/>
            </a:endParaRPr>
          </a:p>
          <a:p>
            <a:pPr fontAlgn="auto">
              <a:spcAft>
                <a:spcPts val="0"/>
              </a:spcAft>
              <a:defRPr/>
            </a:pPr>
            <a:r>
              <a:rPr lang="en-US" dirty="0">
                <a:latin typeface="+mj-lt"/>
              </a:rPr>
              <a:t>1-1/8 inch Fine Drywall </a:t>
            </a:r>
            <a:r>
              <a:rPr lang="en-US" dirty="0" smtClean="0">
                <a:latin typeface="+mj-lt"/>
              </a:rPr>
              <a:t>Screws</a:t>
            </a:r>
            <a:endParaRPr lang="en-US" dirty="0">
              <a:latin typeface="+mj-lt"/>
            </a:endParaRP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0"/>
          <p:cNvSpPr txBox="1">
            <a:spLocks/>
          </p:cNvSpPr>
          <p:nvPr/>
        </p:nvSpPr>
        <p:spPr bwMode="auto">
          <a:xfrm>
            <a:off x="0" y="0"/>
            <a:ext cx="9144000" cy="6880225"/>
          </a:xfrm>
          <a:prstGeom prst="rect">
            <a:avLst/>
          </a:prstGeom>
          <a:solidFill>
            <a:srgbClr val="00CC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mtClean="0"/>
              <a:t>   </a:t>
            </a:r>
          </a:p>
        </p:txBody>
      </p:sp>
      <p:sp>
        <p:nvSpPr>
          <p:cNvPr id="24580"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Building The Box: Outer</a:t>
            </a:r>
          </a:p>
        </p:txBody>
      </p:sp>
      <p:sp>
        <p:nvSpPr>
          <p:cNvPr id="5" name="Content Placeholder 4"/>
          <p:cNvSpPr>
            <a:spLocks noGrp="1"/>
          </p:cNvSpPr>
          <p:nvPr>
            <p:ph sz="half" idx="1"/>
          </p:nvPr>
        </p:nvSpPr>
        <p:spPr>
          <a:solidFill>
            <a:schemeClr val="accent1">
              <a:tint val="20000"/>
              <a:alpha val="60000"/>
            </a:schemeClr>
          </a:solidFill>
        </p:spPr>
        <p:txBody>
          <a:bodyPr/>
          <a:lstStyle/>
          <a:p>
            <a:pPr marL="457200" indent="-457200"/>
            <a:r>
              <a:rPr lang="en-US" dirty="0" smtClean="0"/>
              <a:t>Attach the </a:t>
            </a:r>
            <a:r>
              <a:rPr lang="en-US" dirty="0"/>
              <a:t>24 x 12 inch</a:t>
            </a:r>
            <a:r>
              <a:rPr lang="en-US" dirty="0" smtClean="0"/>
              <a:t> pieces to the 24 x 24 inch base. </a:t>
            </a:r>
          </a:p>
          <a:p>
            <a:pPr marL="457200" indent="-457200"/>
            <a:r>
              <a:rPr lang="en-US" dirty="0" smtClean="0"/>
              <a:t>Attach the </a:t>
            </a:r>
            <a:r>
              <a:rPr lang="en-US" dirty="0"/>
              <a:t>23 x 11-1/2 inch</a:t>
            </a:r>
            <a:r>
              <a:rPr lang="en-US" dirty="0" smtClean="0"/>
              <a:t> to the</a:t>
            </a:r>
            <a:r>
              <a:rPr lang="en-US" dirty="0"/>
              <a:t> 24 x 24 inch</a:t>
            </a:r>
            <a:r>
              <a:rPr lang="en-US" dirty="0" smtClean="0"/>
              <a:t> base. </a:t>
            </a:r>
            <a:endParaRPr lang="en-US" dirty="0"/>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4600" t="19716" r="43360" b="24094"/>
          <a:stretch/>
        </p:blipFill>
        <p:spPr>
          <a:xfrm>
            <a:off x="4800600" y="1600200"/>
            <a:ext cx="3863478" cy="4495800"/>
          </a:xfrm>
        </p:spPr>
      </p:pic>
      <p:sp>
        <p:nvSpPr>
          <p:cNvPr id="9" name="Slide Number Placeholder 8"/>
          <p:cNvSpPr>
            <a:spLocks noGrp="1"/>
          </p:cNvSpPr>
          <p:nvPr>
            <p:ph type="sldNum" sz="quarter" idx="12"/>
          </p:nvPr>
        </p:nvSpPr>
        <p:spPr/>
        <p:txBody>
          <a:bodyPr/>
          <a:lstStyle/>
          <a:p>
            <a:pPr>
              <a:defRPr/>
            </a:pPr>
            <a:fld id="{6E11C62E-9322-45F7-83E8-61FEB347280A}" type="slidenum">
              <a:rPr lang="en-US" smtClean="0"/>
              <a:pPr>
                <a:defRPr/>
              </a:pPr>
              <a:t>11</a:t>
            </a:fld>
            <a:endParaRPr lang="en-US"/>
          </a:p>
        </p:txBody>
      </p:sp>
      <p:cxnSp>
        <p:nvCxnSpPr>
          <p:cNvPr id="3" name="Straight Connector 2"/>
          <p:cNvCxnSpPr/>
          <p:nvPr/>
        </p:nvCxnSpPr>
        <p:spPr>
          <a:xfrm>
            <a:off x="5105400" y="3630706"/>
            <a:ext cx="215601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33247" y="2209800"/>
            <a:ext cx="2142565" cy="23638"/>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261412" y="2233438"/>
            <a:ext cx="914400" cy="1397268"/>
          </a:xfrm>
          <a:prstGeom prst="line">
            <a:avLst/>
          </a:prstGeom>
          <a:ln w="50800">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flipV="1">
            <a:off x="5029200" y="2221619"/>
            <a:ext cx="1004047" cy="1409087"/>
          </a:xfrm>
          <a:prstGeom prst="line">
            <a:avLst/>
          </a:prstGeom>
          <a:ln w="50800">
            <a:solidFill>
              <a:srgbClr val="0000FF"/>
            </a:solidFill>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5626193" y="5410200"/>
            <a:ext cx="1114425" cy="338554"/>
          </a:xfrm>
          <a:prstGeom prst="rect">
            <a:avLst/>
          </a:prstGeom>
          <a:solidFill>
            <a:schemeClr val="bg1"/>
          </a:solidFill>
        </p:spPr>
        <p:txBody>
          <a:bodyPr wrap="square" rtlCol="0">
            <a:spAutoFit/>
          </a:bodyPr>
          <a:lstStyle/>
          <a:p>
            <a:r>
              <a:rPr lang="en-US" sz="1600" dirty="0" smtClean="0"/>
              <a:t>23 inches</a:t>
            </a:r>
            <a:endParaRPr lang="en-US" sz="1600" dirty="0"/>
          </a:p>
        </p:txBody>
      </p:sp>
      <p:sp>
        <p:nvSpPr>
          <p:cNvPr id="15" name="TextBox 14"/>
          <p:cNvSpPr txBox="1"/>
          <p:nvPr/>
        </p:nvSpPr>
        <p:spPr>
          <a:xfrm>
            <a:off x="7741023" y="4410075"/>
            <a:ext cx="879102" cy="523220"/>
          </a:xfrm>
          <a:prstGeom prst="rect">
            <a:avLst/>
          </a:prstGeom>
          <a:solidFill>
            <a:schemeClr val="bg1"/>
          </a:solidFill>
        </p:spPr>
        <p:txBody>
          <a:bodyPr wrap="square" rtlCol="0">
            <a:spAutoFit/>
          </a:bodyPr>
          <a:lstStyle/>
          <a:p>
            <a:r>
              <a:rPr lang="en-US" sz="1400" dirty="0" smtClean="0"/>
              <a:t>24 inches</a:t>
            </a:r>
            <a:endParaRPr lang="en-US" sz="1400" dirty="0"/>
          </a:p>
        </p:txBody>
      </p:sp>
      <p:cxnSp>
        <p:nvCxnSpPr>
          <p:cNvPr id="4" name="Straight Connector 3"/>
          <p:cNvCxnSpPr/>
          <p:nvPr/>
        </p:nvCxnSpPr>
        <p:spPr>
          <a:xfrm flipH="1">
            <a:off x="7315200" y="3886200"/>
            <a:ext cx="865374" cy="1371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46987" y="4250323"/>
            <a:ext cx="1114425" cy="338554"/>
          </a:xfrm>
          <a:prstGeom prst="rect">
            <a:avLst/>
          </a:prstGeom>
          <a:solidFill>
            <a:schemeClr val="bg1"/>
          </a:solidFill>
        </p:spPr>
        <p:txBody>
          <a:bodyPr wrap="square" rtlCol="0">
            <a:spAutoFit/>
          </a:bodyPr>
          <a:lstStyle/>
          <a:p>
            <a:r>
              <a:rPr lang="en-US" sz="1600" dirty="0" smtClean="0"/>
              <a:t>12 inches</a:t>
            </a:r>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0"/>
          <p:cNvSpPr txBox="1">
            <a:spLocks/>
          </p:cNvSpPr>
          <p:nvPr/>
        </p:nvSpPr>
        <p:spPr bwMode="auto">
          <a:xfrm>
            <a:off x="0" y="0"/>
            <a:ext cx="9144000" cy="6880225"/>
          </a:xfrm>
          <a:prstGeom prst="rect">
            <a:avLst/>
          </a:prstGeom>
          <a:solidFill>
            <a:srgbClr val="00CC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mtClean="0"/>
              <a:t>   </a:t>
            </a:r>
          </a:p>
        </p:txBody>
      </p:sp>
      <p:sp>
        <p:nvSpPr>
          <p:cNvPr id="24580"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Building The Box: Inner</a:t>
            </a:r>
          </a:p>
        </p:txBody>
      </p:sp>
      <p:sp>
        <p:nvSpPr>
          <p:cNvPr id="5" name="Content Placeholder 4"/>
          <p:cNvSpPr>
            <a:spLocks noGrp="1"/>
          </p:cNvSpPr>
          <p:nvPr>
            <p:ph sz="half" idx="1"/>
          </p:nvPr>
        </p:nvSpPr>
        <p:spPr>
          <a:solidFill>
            <a:schemeClr val="accent1">
              <a:tint val="20000"/>
              <a:alpha val="60000"/>
            </a:schemeClr>
          </a:solidFill>
        </p:spPr>
        <p:txBody>
          <a:bodyPr/>
          <a:lstStyle/>
          <a:p>
            <a:pPr marL="457200" indent="-457200"/>
            <a:r>
              <a:rPr lang="en-US" dirty="0"/>
              <a:t>Attach the 21-1/2 x 11-1/2 </a:t>
            </a:r>
            <a:r>
              <a:rPr lang="en-US" dirty="0" smtClean="0"/>
              <a:t>pieces </a:t>
            </a:r>
            <a:r>
              <a:rPr lang="en-US" dirty="0"/>
              <a:t>to the </a:t>
            </a:r>
            <a:r>
              <a:rPr lang="en-US" dirty="0" smtClean="0"/>
              <a:t>base</a:t>
            </a:r>
            <a:r>
              <a:rPr lang="en-US" dirty="0"/>
              <a:t>. </a:t>
            </a:r>
          </a:p>
          <a:p>
            <a:pPr marL="457200" indent="-457200"/>
            <a:r>
              <a:rPr lang="en-US" dirty="0"/>
              <a:t>Attach </a:t>
            </a:r>
            <a:r>
              <a:rPr lang="en-US" dirty="0" smtClean="0"/>
              <a:t>the</a:t>
            </a:r>
            <a:r>
              <a:rPr lang="en-US" dirty="0"/>
              <a:t> 21 x 11-1/2</a:t>
            </a:r>
            <a:r>
              <a:rPr lang="en-US" dirty="0" smtClean="0"/>
              <a:t> inch </a:t>
            </a:r>
            <a:r>
              <a:rPr lang="en-US" dirty="0"/>
              <a:t>to the 24 x 24 inch base. </a:t>
            </a:r>
            <a:endParaRPr lang="en-US" dirty="0" smtClean="0"/>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4600" t="19716" r="39089" b="24985"/>
          <a:stretch/>
        </p:blipFill>
        <p:spPr>
          <a:xfrm>
            <a:off x="4800600" y="1600199"/>
            <a:ext cx="3905913" cy="4495801"/>
          </a:xfrm>
        </p:spPr>
      </p:pic>
      <p:cxnSp>
        <p:nvCxnSpPr>
          <p:cNvPr id="10" name="Straight Connector 9"/>
          <p:cNvCxnSpPr/>
          <p:nvPr/>
        </p:nvCxnSpPr>
        <p:spPr>
          <a:xfrm flipV="1">
            <a:off x="5029200" y="2209800"/>
            <a:ext cx="914400" cy="1420907"/>
          </a:xfrm>
          <a:prstGeom prst="line">
            <a:avLst/>
          </a:prstGeom>
          <a:ln w="50800">
            <a:solidFill>
              <a:srgbClr val="FFFF00"/>
            </a:solidFill>
          </a:ln>
        </p:spPr>
        <p:style>
          <a:lnRef idx="3">
            <a:schemeClr val="accent1"/>
          </a:lnRef>
          <a:fillRef idx="0">
            <a:schemeClr val="accent1"/>
          </a:fillRef>
          <a:effectRef idx="2">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6E11C62E-9322-45F7-83E8-61FEB347280A}" type="slidenum">
              <a:rPr lang="en-US" smtClean="0"/>
              <a:pPr>
                <a:defRPr/>
              </a:pPr>
              <a:t>12</a:t>
            </a:fld>
            <a:endParaRPr lang="en-US"/>
          </a:p>
        </p:txBody>
      </p:sp>
      <p:cxnSp>
        <p:nvCxnSpPr>
          <p:cNvPr id="16" name="Straight Connector 15"/>
          <p:cNvCxnSpPr/>
          <p:nvPr/>
        </p:nvCxnSpPr>
        <p:spPr>
          <a:xfrm flipV="1">
            <a:off x="7010400" y="2236694"/>
            <a:ext cx="838200" cy="1420906"/>
          </a:xfrm>
          <a:prstGeom prst="line">
            <a:avLst/>
          </a:prstGeom>
          <a:ln w="50800">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5029200" y="3657600"/>
            <a:ext cx="1981200" cy="0"/>
          </a:xfrm>
          <a:prstGeom prst="line">
            <a:avLst/>
          </a:prstGeom>
          <a:ln w="508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85543" y="2234279"/>
            <a:ext cx="1963057" cy="7537"/>
          </a:xfrm>
          <a:prstGeom prst="line">
            <a:avLst/>
          </a:prstGeom>
          <a:ln w="50800">
            <a:solidFill>
              <a:srgbClr val="FF66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72375" y="4419600"/>
            <a:ext cx="1114425" cy="338554"/>
          </a:xfrm>
          <a:prstGeom prst="rect">
            <a:avLst/>
          </a:prstGeom>
          <a:solidFill>
            <a:schemeClr val="bg1"/>
          </a:solidFill>
        </p:spPr>
        <p:txBody>
          <a:bodyPr wrap="square" rtlCol="0">
            <a:spAutoFit/>
          </a:bodyPr>
          <a:lstStyle/>
          <a:p>
            <a:r>
              <a:rPr lang="en-US" sz="1600" dirty="0" smtClean="0"/>
              <a:t>21 inches</a:t>
            </a:r>
            <a:endParaRPr lang="en-US" sz="1600" dirty="0"/>
          </a:p>
        </p:txBody>
      </p:sp>
      <p:sp>
        <p:nvSpPr>
          <p:cNvPr id="19" name="TextBox 18"/>
          <p:cNvSpPr txBox="1"/>
          <p:nvPr/>
        </p:nvSpPr>
        <p:spPr>
          <a:xfrm>
            <a:off x="5486400" y="5476875"/>
            <a:ext cx="1524000" cy="338554"/>
          </a:xfrm>
          <a:prstGeom prst="rect">
            <a:avLst/>
          </a:prstGeom>
          <a:solidFill>
            <a:schemeClr val="bg1"/>
          </a:solidFill>
        </p:spPr>
        <p:txBody>
          <a:bodyPr wrap="square" rtlCol="0">
            <a:spAutoFit/>
          </a:bodyPr>
          <a:lstStyle/>
          <a:p>
            <a:r>
              <a:rPr lang="en-US" sz="1600" dirty="0" smtClean="0"/>
              <a:t>21 1/2  inches</a:t>
            </a:r>
            <a:endParaRPr lang="en-US" sz="1600" dirty="0"/>
          </a:p>
        </p:txBody>
      </p:sp>
      <p:sp>
        <p:nvSpPr>
          <p:cNvPr id="20" name="TextBox 19"/>
          <p:cNvSpPr txBox="1"/>
          <p:nvPr/>
        </p:nvSpPr>
        <p:spPr>
          <a:xfrm>
            <a:off x="5591628" y="4275892"/>
            <a:ext cx="1380672" cy="338554"/>
          </a:xfrm>
          <a:prstGeom prst="rect">
            <a:avLst/>
          </a:prstGeom>
          <a:solidFill>
            <a:schemeClr val="bg1"/>
          </a:solidFill>
        </p:spPr>
        <p:txBody>
          <a:bodyPr wrap="square" rtlCol="0">
            <a:spAutoFit/>
          </a:bodyPr>
          <a:lstStyle/>
          <a:p>
            <a:r>
              <a:rPr lang="en-US" sz="1600" dirty="0" smtClean="0"/>
              <a:t>11 1/2 inches</a:t>
            </a:r>
            <a:endParaRPr lang="en-US" sz="1600" dirty="0"/>
          </a:p>
        </p:txBody>
      </p:sp>
    </p:spTree>
    <p:extLst>
      <p:ext uri="{BB962C8B-B14F-4D97-AF65-F5344CB8AC3E}">
        <p14:creationId xmlns:p14="http://schemas.microsoft.com/office/powerpoint/2010/main" val="1840969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23556"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Materials</a:t>
            </a:r>
          </a:p>
        </p:txBody>
      </p:sp>
      <p:sp>
        <p:nvSpPr>
          <p:cNvPr id="23557"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spcBef>
                <a:spcPct val="20000"/>
              </a:spcBef>
            </a:pPr>
            <a:r>
              <a:rPr lang="en-US" sz="2800" dirty="0" smtClean="0"/>
              <a:t>  </a:t>
            </a:r>
            <a:endParaRPr lang="en-US" sz="2800" dirty="0"/>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13</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91235"/>
            <a:ext cx="8229600" cy="4534928"/>
          </a:xfrm>
          <a:prstGeom prst="rect">
            <a:avLst/>
          </a:prstGeom>
        </p:spPr>
      </p:pic>
    </p:spTree>
    <p:extLst>
      <p:ext uri="{BB962C8B-B14F-4D97-AF65-F5344CB8AC3E}">
        <p14:creationId xmlns:p14="http://schemas.microsoft.com/office/powerpoint/2010/main" val="2194732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dirty="0" smtClean="0"/>
              <a:t>   </a:t>
            </a:r>
          </a:p>
        </p:txBody>
      </p:sp>
      <p:sp>
        <p:nvSpPr>
          <p:cNvPr id="32772"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Procedures</a:t>
            </a:r>
          </a:p>
        </p:txBody>
      </p:sp>
      <p:sp>
        <p:nvSpPr>
          <p:cNvPr id="32773"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Place </a:t>
            </a:r>
            <a:r>
              <a:rPr lang="en-US" sz="2800" dirty="0" err="1" smtClean="0">
                <a:latin typeface="+mj-lt"/>
              </a:rPr>
              <a:t>iHome</a:t>
            </a:r>
            <a:r>
              <a:rPr lang="en-US" sz="2800" dirty="0" smtClean="0">
                <a:latin typeface="+mj-lt"/>
              </a:rPr>
              <a:t>, </a:t>
            </a:r>
            <a:r>
              <a:rPr lang="en-US" sz="2800" dirty="0" err="1" smtClean="0">
                <a:latin typeface="+mj-lt"/>
              </a:rPr>
              <a:t>labquest</a:t>
            </a:r>
            <a:r>
              <a:rPr lang="en-US" sz="2800" dirty="0" smtClean="0">
                <a:latin typeface="+mj-lt"/>
              </a:rPr>
              <a:t>, and decibel meter in spots and plug in all cords</a:t>
            </a:r>
          </a:p>
          <a:p>
            <a:pPr>
              <a:spcBef>
                <a:spcPct val="20000"/>
              </a:spcBef>
              <a:buFont typeface="Arial" pitchFamily="34" charset="0"/>
              <a:buChar char="•"/>
            </a:pPr>
            <a:r>
              <a:rPr lang="en-US" sz="2800" dirty="0" smtClean="0">
                <a:latin typeface="+mj-lt"/>
              </a:rPr>
              <a:t>Place inner lid on box</a:t>
            </a:r>
          </a:p>
          <a:p>
            <a:pPr>
              <a:spcBef>
                <a:spcPct val="20000"/>
              </a:spcBef>
              <a:buFont typeface="Arial" pitchFamily="34" charset="0"/>
              <a:buChar char="•"/>
            </a:pPr>
            <a:r>
              <a:rPr lang="en-US" sz="2800" dirty="0" smtClean="0">
                <a:latin typeface="+mj-lt"/>
              </a:rPr>
              <a:t>Insert the foam</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0964" name="Title 9"/>
          <p:cNvSpPr>
            <a:spLocks noGrp="1"/>
          </p:cNvSpPr>
          <p:nvPr>
            <p:ph type="title" idx="4294967295"/>
          </p:nvPr>
        </p:nvSpPr>
        <p:spPr>
          <a:solidFill>
            <a:schemeClr val="bg1">
              <a:alpha val="59999"/>
            </a:schemeClr>
          </a:solidFill>
        </p:spPr>
        <p:txBody>
          <a:bodyPr/>
          <a:lstStyle/>
          <a:p>
            <a:pPr algn="l"/>
            <a:r>
              <a:rPr lang="en-US" smtClean="0">
                <a:latin typeface="Gill Sans MT" pitchFamily="34" charset="0"/>
              </a:rPr>
              <a:t>   How to Insert Foam</a:t>
            </a:r>
          </a:p>
        </p:txBody>
      </p:sp>
      <p:pic>
        <p:nvPicPr>
          <p:cNvPr id="2" name="foam video for present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618891"/>
            <a:ext cx="8229600" cy="4507272"/>
          </a:xfrm>
          <a:prstGeom prst="rect">
            <a:avLst/>
          </a:prstGeom>
        </p:spPr>
      </p:pic>
      <p:sp>
        <p:nvSpPr>
          <p:cNvPr id="3" name="Slide Number Placeholder 2"/>
          <p:cNvSpPr>
            <a:spLocks noGrp="1"/>
          </p:cNvSpPr>
          <p:nvPr>
            <p:ph type="sldNum" sz="quarter" idx="12"/>
          </p:nvPr>
        </p:nvSpPr>
        <p:spPr/>
        <p:txBody>
          <a:bodyPr/>
          <a:lstStyle/>
          <a:p>
            <a:pPr>
              <a:defRPr/>
            </a:pPr>
            <a:fld id="{6ABFF146-703C-449C-9411-C9DAD9C7C295}" type="slidenum">
              <a:rPr lang="en-US" smtClean="0"/>
              <a:pPr>
                <a:defRPr/>
              </a:pPr>
              <a:t>15</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dirty="0" smtClean="0"/>
              <a:t>   </a:t>
            </a:r>
          </a:p>
        </p:txBody>
      </p:sp>
      <p:sp>
        <p:nvSpPr>
          <p:cNvPr id="32772"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Procedures</a:t>
            </a:r>
          </a:p>
        </p:txBody>
      </p:sp>
      <p:sp>
        <p:nvSpPr>
          <p:cNvPr id="32773"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Place outer lid on box</a:t>
            </a:r>
          </a:p>
          <a:p>
            <a:pPr>
              <a:spcBef>
                <a:spcPct val="20000"/>
              </a:spcBef>
              <a:buFont typeface="Arial" pitchFamily="34" charset="0"/>
              <a:buChar char="•"/>
            </a:pPr>
            <a:r>
              <a:rPr lang="en-US" sz="2800" dirty="0" smtClean="0">
                <a:latin typeface="+mj-lt"/>
              </a:rPr>
              <a:t>Begin playing music</a:t>
            </a:r>
          </a:p>
          <a:p>
            <a:pPr>
              <a:spcBef>
                <a:spcPct val="20000"/>
              </a:spcBef>
              <a:buFont typeface="Arial" pitchFamily="34" charset="0"/>
              <a:buChar char="•"/>
            </a:pPr>
            <a:r>
              <a:rPr lang="en-US" sz="2800" dirty="0" smtClean="0">
                <a:latin typeface="+mj-lt"/>
              </a:rPr>
              <a:t>Record data and listen for background noise</a:t>
            </a:r>
          </a:p>
          <a:p>
            <a:pPr>
              <a:spcBef>
                <a:spcPct val="20000"/>
              </a:spcBef>
              <a:buFont typeface="Arial" pitchFamily="34" charset="0"/>
              <a:buChar char="•"/>
            </a:pPr>
            <a:r>
              <a:rPr lang="en-US" sz="2800" dirty="0" smtClean="0">
                <a:latin typeface="+mj-lt"/>
              </a:rPr>
              <a:t>Record observations</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16</a:t>
            </a:fld>
            <a:endParaRPr lang="en-US"/>
          </a:p>
        </p:txBody>
      </p:sp>
    </p:spTree>
    <p:extLst>
      <p:ext uri="{BB962C8B-B14F-4D97-AF65-F5344CB8AC3E}">
        <p14:creationId xmlns:p14="http://schemas.microsoft.com/office/powerpoint/2010/main" val="2318057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5844"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Data</a:t>
            </a:r>
          </a:p>
        </p:txBody>
      </p:sp>
      <p:sp>
        <p:nvSpPr>
          <p:cNvPr id="35845"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endParaRPr lang="en-US" sz="2800">
              <a:latin typeface="Helvetica" pitchFamily="34" charset="0"/>
            </a:endParaRPr>
          </a:p>
        </p:txBody>
      </p:sp>
      <p:sp>
        <p:nvSpPr>
          <p:cNvPr id="4" name="Slide Number Placeholder 3"/>
          <p:cNvSpPr>
            <a:spLocks noGrp="1"/>
          </p:cNvSpPr>
          <p:nvPr>
            <p:ph type="sldNum" sz="quarter" idx="12"/>
          </p:nvPr>
        </p:nvSpPr>
        <p:spPr/>
        <p:txBody>
          <a:bodyPr/>
          <a:lstStyle/>
          <a:p>
            <a:pPr>
              <a:defRPr/>
            </a:pPr>
            <a:fld id="{6E11C62E-9322-45F7-83E8-61FEB347280A}" type="slidenum">
              <a:rPr lang="en-US" smtClean="0"/>
              <a:pPr>
                <a:defRPr/>
              </a:pPr>
              <a:t>17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176759487"/>
              </p:ext>
            </p:extLst>
          </p:nvPr>
        </p:nvGraphicFramePr>
        <p:xfrm>
          <a:off x="1257300" y="2034381"/>
          <a:ext cx="6629400" cy="3657600"/>
        </p:xfrm>
        <a:graphic>
          <a:graphicData uri="http://schemas.openxmlformats.org/drawingml/2006/table">
            <a:tbl>
              <a:tblPr>
                <a:tableStyleId>{5C22544A-7EE6-4342-B048-85BDC9FD1C3A}</a:tableStyleId>
              </a:tblPr>
              <a:tblGrid>
                <a:gridCol w="2824183"/>
                <a:gridCol w="3805217"/>
              </a:tblGrid>
              <a:tr h="731520">
                <a:tc rowSpan="2">
                  <a:txBody>
                    <a:bodyPr/>
                    <a:lstStyle/>
                    <a:p>
                      <a:pPr algn="ctr" fontAlgn="ctr"/>
                      <a:r>
                        <a:rPr lang="en-US" sz="2800" u="none" strike="noStrike" dirty="0">
                          <a:effectLst/>
                        </a:rPr>
                        <a:t>Type of Foam</a:t>
                      </a:r>
                      <a:endParaRPr lang="en-US" sz="2800" b="0" i="0" u="none" strike="noStrike" dirty="0">
                        <a:effectLst/>
                        <a:latin typeface="Arial"/>
                      </a:endParaRPr>
                    </a:p>
                  </a:txBody>
                  <a:tcPr marL="9525" marR="9525" marT="9525" marB="0" anchor="ctr">
                    <a:noFill/>
                  </a:tcPr>
                </a:tc>
                <a:tc>
                  <a:txBody>
                    <a:bodyPr/>
                    <a:lstStyle/>
                    <a:p>
                      <a:pPr algn="ctr" fontAlgn="ctr"/>
                      <a:r>
                        <a:rPr lang="en-US" sz="2800" u="none" strike="noStrike" dirty="0">
                          <a:effectLst/>
                        </a:rPr>
                        <a:t>Decibel </a:t>
                      </a:r>
                      <a:r>
                        <a:rPr lang="en-US" sz="2800" u="none" strike="noStrike" dirty="0" smtClean="0">
                          <a:effectLst/>
                        </a:rPr>
                        <a:t>Level (dB)</a:t>
                      </a:r>
                      <a:endParaRPr lang="en-US" sz="2800" b="0" i="0" u="none" strike="noStrike" dirty="0">
                        <a:effectLst/>
                        <a:latin typeface="Arial"/>
                      </a:endParaRPr>
                    </a:p>
                  </a:txBody>
                  <a:tcPr marL="9525" marR="9525" marT="9525" marB="0" anchor="ctr">
                    <a:noFill/>
                  </a:tcPr>
                </a:tc>
              </a:tr>
              <a:tr h="731520">
                <a:tc vMerge="1">
                  <a:txBody>
                    <a:bodyPr/>
                    <a:lstStyle/>
                    <a:p>
                      <a:endParaRPr lang="en-US"/>
                    </a:p>
                  </a:txBody>
                  <a:tcPr/>
                </a:tc>
                <a:tc>
                  <a:txBody>
                    <a:bodyPr/>
                    <a:lstStyle/>
                    <a:p>
                      <a:pPr algn="ctr" fontAlgn="ctr"/>
                      <a:r>
                        <a:rPr lang="en-US" sz="2800" u="none" strike="noStrike" dirty="0">
                          <a:effectLst/>
                        </a:rPr>
                        <a:t>Mean</a:t>
                      </a:r>
                      <a:endParaRPr lang="en-US" sz="2800" b="0" i="0" u="none" strike="noStrike" dirty="0">
                        <a:effectLst/>
                        <a:latin typeface="Arial"/>
                      </a:endParaRPr>
                    </a:p>
                  </a:txBody>
                  <a:tcPr marL="9525" marR="9525" marT="9525" marB="0" anchor="ctr">
                    <a:noFill/>
                  </a:tcPr>
                </a:tc>
              </a:tr>
              <a:tr h="731520">
                <a:tc>
                  <a:txBody>
                    <a:bodyPr/>
                    <a:lstStyle/>
                    <a:p>
                      <a:pPr algn="ctr" fontAlgn="ctr"/>
                      <a:r>
                        <a:rPr lang="en-US" sz="2800" u="none" strike="noStrike" dirty="0">
                          <a:effectLst/>
                        </a:rPr>
                        <a:t>Pyramid</a:t>
                      </a:r>
                      <a:endParaRPr lang="en-US" sz="2800" b="0" i="0" u="none" strike="noStrike" dirty="0">
                        <a:effectLst/>
                        <a:latin typeface="Arial"/>
                      </a:endParaRPr>
                    </a:p>
                  </a:txBody>
                  <a:tcPr marL="9525" marR="9525" marT="9525" marB="0" anchor="ctr">
                    <a:noFill/>
                  </a:tcPr>
                </a:tc>
                <a:tc>
                  <a:txBody>
                    <a:bodyPr/>
                    <a:lstStyle/>
                    <a:p>
                      <a:pPr algn="ctr" fontAlgn="b"/>
                      <a:r>
                        <a:rPr lang="en-US" sz="2800" u="none" strike="noStrike" dirty="0">
                          <a:effectLst/>
                        </a:rPr>
                        <a:t>15.124</a:t>
                      </a:r>
                      <a:endParaRPr lang="en-US" sz="2800" b="0" i="0" u="none" strike="noStrike" dirty="0">
                        <a:effectLst/>
                        <a:latin typeface="Arial"/>
                      </a:endParaRPr>
                    </a:p>
                  </a:txBody>
                  <a:tcPr marL="9525" marR="9525" marT="9525" marB="0" anchor="b">
                    <a:noFill/>
                  </a:tcPr>
                </a:tc>
              </a:tr>
              <a:tr h="731520">
                <a:tc>
                  <a:txBody>
                    <a:bodyPr/>
                    <a:lstStyle/>
                    <a:p>
                      <a:pPr algn="ctr" fontAlgn="ctr"/>
                      <a:r>
                        <a:rPr lang="en-US" sz="2800" u="none" strike="noStrike" dirty="0">
                          <a:effectLst/>
                        </a:rPr>
                        <a:t>Wedge</a:t>
                      </a:r>
                      <a:endParaRPr lang="en-US" sz="2800" b="0" i="0" u="none" strike="noStrike" dirty="0">
                        <a:effectLst/>
                        <a:latin typeface="Arial"/>
                      </a:endParaRPr>
                    </a:p>
                  </a:txBody>
                  <a:tcPr marL="9525" marR="9525" marT="9525" marB="0" anchor="ctr">
                    <a:noFill/>
                  </a:tcPr>
                </a:tc>
                <a:tc>
                  <a:txBody>
                    <a:bodyPr/>
                    <a:lstStyle/>
                    <a:p>
                      <a:pPr algn="ctr" fontAlgn="b"/>
                      <a:r>
                        <a:rPr lang="en-US" sz="2800" u="none" strike="noStrike" dirty="0">
                          <a:effectLst/>
                        </a:rPr>
                        <a:t>1.734</a:t>
                      </a:r>
                      <a:endParaRPr lang="en-US" sz="2800" b="0" i="0" u="none" strike="noStrike" dirty="0">
                        <a:effectLst/>
                        <a:latin typeface="Arial"/>
                      </a:endParaRPr>
                    </a:p>
                  </a:txBody>
                  <a:tcPr marL="9525" marR="9525" marT="9525" marB="0" anchor="b">
                    <a:noFill/>
                  </a:tcPr>
                </a:tc>
              </a:tr>
              <a:tr h="731520">
                <a:tc>
                  <a:txBody>
                    <a:bodyPr/>
                    <a:lstStyle/>
                    <a:p>
                      <a:pPr algn="ctr" fontAlgn="ctr"/>
                      <a:r>
                        <a:rPr lang="en-US" sz="2800" u="none" strike="noStrike" dirty="0">
                          <a:effectLst/>
                        </a:rPr>
                        <a:t>None</a:t>
                      </a:r>
                      <a:endParaRPr lang="en-US" sz="2800" b="0" i="0" u="none" strike="noStrike" dirty="0">
                        <a:effectLst/>
                        <a:latin typeface="Arial"/>
                      </a:endParaRPr>
                    </a:p>
                  </a:txBody>
                  <a:tcPr marL="9525" marR="9525" marT="9525" marB="0" anchor="ctr">
                    <a:noFill/>
                  </a:tcPr>
                </a:tc>
                <a:tc>
                  <a:txBody>
                    <a:bodyPr/>
                    <a:lstStyle/>
                    <a:p>
                      <a:pPr algn="ctr" fontAlgn="b"/>
                      <a:r>
                        <a:rPr lang="en-US" sz="2800" u="none" strike="noStrike" dirty="0" smtClean="0">
                          <a:effectLst/>
                        </a:rPr>
                        <a:t>16.930</a:t>
                      </a:r>
                      <a:endParaRPr lang="en-US" sz="2800" b="0" i="0" u="none" strike="noStrike" dirty="0">
                        <a:effectLst/>
                        <a:latin typeface="Arial"/>
                      </a:endParaRPr>
                    </a:p>
                  </a:txBody>
                  <a:tcPr marL="9525" marR="9525" marT="9525" marB="0" anchor="b">
                    <a:noFill/>
                  </a:tcPr>
                </a:tc>
              </a:tr>
            </a:tbl>
          </a:graphicData>
        </a:graphic>
      </p:graphicFrame>
      <p:cxnSp>
        <p:nvCxnSpPr>
          <p:cNvPr id="3" name="Straight Connector 2"/>
          <p:cNvCxnSpPr/>
          <p:nvPr/>
        </p:nvCxnSpPr>
        <p:spPr>
          <a:xfrm>
            <a:off x="1257300" y="2034381"/>
            <a:ext cx="6629400" cy="0"/>
          </a:xfrm>
          <a:prstGeom prst="line">
            <a:avLst/>
          </a:prstGeom>
          <a:ln w="31750"/>
          <a:effectLst/>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1257300" y="2034381"/>
            <a:ext cx="0" cy="3657600"/>
          </a:xfrm>
          <a:prstGeom prst="line">
            <a:avLst/>
          </a:prstGeom>
          <a:ln w="31750"/>
          <a:effectLst/>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7886700" y="2034381"/>
            <a:ext cx="0" cy="3657600"/>
          </a:xfrm>
          <a:prstGeom prst="line">
            <a:avLst/>
          </a:prstGeom>
          <a:ln w="3175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257300" y="5691981"/>
            <a:ext cx="6629400" cy="0"/>
          </a:xfrm>
          <a:prstGeom prst="line">
            <a:avLst/>
          </a:prstGeom>
          <a:ln w="31750"/>
          <a:effectLst/>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053840" y="2034381"/>
            <a:ext cx="0" cy="3657600"/>
          </a:xfrm>
          <a:prstGeom prst="line">
            <a:avLst/>
          </a:prstGeom>
          <a:ln w="31750">
            <a:solidFill>
              <a:schemeClr val="tx1"/>
            </a:solidFill>
          </a:ln>
          <a:effectLst/>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4053840" y="3505200"/>
            <a:ext cx="3832860"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4053840" y="2743200"/>
            <a:ext cx="3832860"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4053840" y="4267200"/>
            <a:ext cx="3832860"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4053840" y="4953000"/>
            <a:ext cx="3832860"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35851" name="Straight Connector 35850"/>
          <p:cNvCxnSpPr/>
          <p:nvPr/>
        </p:nvCxnSpPr>
        <p:spPr>
          <a:xfrm>
            <a:off x="1257300" y="3505200"/>
            <a:ext cx="2796540"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35853" name="Straight Connector 35852"/>
          <p:cNvCxnSpPr/>
          <p:nvPr/>
        </p:nvCxnSpPr>
        <p:spPr>
          <a:xfrm>
            <a:off x="1257300" y="4267200"/>
            <a:ext cx="2796540"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35855" name="Straight Connector 35854"/>
          <p:cNvCxnSpPr/>
          <p:nvPr/>
        </p:nvCxnSpPr>
        <p:spPr>
          <a:xfrm>
            <a:off x="1257300" y="4953000"/>
            <a:ext cx="2796540" cy="0"/>
          </a:xfrm>
          <a:prstGeom prst="line">
            <a:avLst/>
          </a:prstGeom>
          <a:ln w="31750"/>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6868"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Data</a:t>
            </a:r>
          </a:p>
        </p:txBody>
      </p:sp>
      <p:sp>
        <p:nvSpPr>
          <p:cNvPr id="3686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endParaRPr lang="en-US" sz="2800">
              <a:latin typeface="Helvetica" pitchFamily="34"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0"/>
            <a:ext cx="8229599" cy="4525963"/>
          </a:xfrm>
          <a:prstGeom prst="rect">
            <a:avLst/>
          </a:prstGeom>
          <a:noFill/>
          <a:ln>
            <a:noFill/>
          </a:ln>
        </p:spPr>
      </p:pic>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18</a:t>
            </a:fld>
            <a:endParaRPr lang="en-US"/>
          </a:p>
        </p:txBody>
      </p:sp>
    </p:spTree>
    <p:extLst>
      <p:ext uri="{BB962C8B-B14F-4D97-AF65-F5344CB8AC3E}">
        <p14:creationId xmlns:p14="http://schemas.microsoft.com/office/powerpoint/2010/main" val="3979954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6868"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Wedge Foam</a:t>
            </a:r>
          </a:p>
        </p:txBody>
      </p:sp>
      <p:sp>
        <p:nvSpPr>
          <p:cNvPr id="3686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endParaRPr lang="en-US" sz="2800">
              <a:latin typeface="Helvetica" pitchFamily="34"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0"/>
            <a:ext cx="8229600" cy="4525963"/>
          </a:xfrm>
          <a:prstGeom prst="rect">
            <a:avLst/>
          </a:prstGeom>
          <a:noFill/>
          <a:ln>
            <a:noFill/>
          </a:ln>
        </p:spPr>
      </p:pic>
      <p:sp>
        <p:nvSpPr>
          <p:cNvPr id="3" name="Slide Number Placeholder 2"/>
          <p:cNvSpPr>
            <a:spLocks noGrp="1"/>
          </p:cNvSpPr>
          <p:nvPr>
            <p:ph type="sldNum" sz="quarter" idx="12"/>
          </p:nvPr>
        </p:nvSpPr>
        <p:spPr/>
        <p:txBody>
          <a:bodyPr/>
          <a:lstStyle/>
          <a:p>
            <a:pPr>
              <a:defRPr/>
            </a:pPr>
            <a:fld id="{6E11C62E-9322-45F7-83E8-61FEB347280A}" type="slidenum">
              <a:rPr lang="en-US" smtClean="0"/>
              <a:pPr>
                <a:defRPr/>
              </a:pPr>
              <a:t>19</a:t>
            </a:fld>
            <a:endParaRPr lang="en-US" dirty="0"/>
          </a:p>
        </p:txBody>
      </p:sp>
    </p:spTree>
    <p:extLst>
      <p:ext uri="{BB962C8B-B14F-4D97-AF65-F5344CB8AC3E}">
        <p14:creationId xmlns:p14="http://schemas.microsoft.com/office/powerpoint/2010/main" val="3588433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14340"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Table of Contents</a:t>
            </a:r>
          </a:p>
        </p:txBody>
      </p:sp>
      <p:sp>
        <p:nvSpPr>
          <p:cNvPr id="14341" name="Content Placeholder 2"/>
          <p:cNvSpPr>
            <a:spLocks noGrp="1"/>
          </p:cNvSpPr>
          <p:nvPr>
            <p:ph sz="half" idx="1"/>
          </p:nvPr>
        </p:nvSpPr>
        <p:spPr>
          <a:solidFill>
            <a:schemeClr val="bg1">
              <a:alpha val="59999"/>
            </a:schemeClr>
          </a:solidFill>
        </p:spPr>
        <p:txBody>
          <a:bodyPr/>
          <a:lstStyle/>
          <a:p>
            <a:r>
              <a:rPr lang="en-US" dirty="0" smtClean="0">
                <a:latin typeface="+mj-lt"/>
              </a:rPr>
              <a:t>Background</a:t>
            </a:r>
          </a:p>
          <a:p>
            <a:r>
              <a:rPr lang="en-US" dirty="0" smtClean="0">
                <a:latin typeface="+mj-lt"/>
              </a:rPr>
              <a:t>Problem</a:t>
            </a:r>
          </a:p>
          <a:p>
            <a:r>
              <a:rPr lang="en-US" dirty="0" smtClean="0">
                <a:latin typeface="+mj-lt"/>
              </a:rPr>
              <a:t>Hypothesis</a:t>
            </a:r>
          </a:p>
          <a:p>
            <a:r>
              <a:rPr lang="en-US" dirty="0" smtClean="0">
                <a:latin typeface="+mj-lt"/>
              </a:rPr>
              <a:t>Materials and Procedures</a:t>
            </a:r>
          </a:p>
          <a:p>
            <a:r>
              <a:rPr lang="en-US" dirty="0" smtClean="0">
                <a:latin typeface="+mj-lt"/>
              </a:rPr>
              <a:t>Data Collected</a:t>
            </a:r>
          </a:p>
          <a:p>
            <a:r>
              <a:rPr lang="en-US" dirty="0" smtClean="0">
                <a:latin typeface="+mj-lt"/>
              </a:rPr>
              <a:t>Statistical </a:t>
            </a:r>
            <a:r>
              <a:rPr lang="en-US" dirty="0">
                <a:latin typeface="+mj-lt"/>
              </a:rPr>
              <a:t>Tests</a:t>
            </a:r>
          </a:p>
          <a:p>
            <a:endParaRPr lang="en-US" dirty="0" smtClean="0"/>
          </a:p>
        </p:txBody>
      </p:sp>
      <p:sp>
        <p:nvSpPr>
          <p:cNvPr id="14342" name="Content Placeholder 10"/>
          <p:cNvSpPr txBox="1">
            <a:spLocks/>
          </p:cNvSpPr>
          <p:nvPr/>
        </p:nvSpPr>
        <p:spPr bwMode="auto">
          <a:xfrm>
            <a:off x="4648200" y="1600200"/>
            <a:ext cx="4041648"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t>Conclusion</a:t>
            </a:r>
            <a:endParaRPr lang="en-US" sz="2800" dirty="0"/>
          </a:p>
          <a:p>
            <a:pPr>
              <a:spcBef>
                <a:spcPct val="20000"/>
              </a:spcBef>
              <a:buFont typeface="Arial" pitchFamily="34" charset="0"/>
              <a:buChar char="•"/>
            </a:pPr>
            <a:r>
              <a:rPr lang="en-US" sz="2800" dirty="0"/>
              <a:t>Errors Made</a:t>
            </a:r>
          </a:p>
          <a:p>
            <a:pPr>
              <a:spcBef>
                <a:spcPct val="20000"/>
              </a:spcBef>
              <a:buFont typeface="Arial" pitchFamily="34" charset="0"/>
              <a:buChar char="•"/>
            </a:pPr>
            <a:r>
              <a:rPr lang="en-US" sz="2800" dirty="0"/>
              <a:t>Further Research</a:t>
            </a:r>
          </a:p>
          <a:p>
            <a:pPr>
              <a:spcBef>
                <a:spcPct val="20000"/>
              </a:spcBef>
              <a:buFont typeface="Arial" pitchFamily="34" charset="0"/>
              <a:buChar char="•"/>
            </a:pPr>
            <a:r>
              <a:rPr lang="en-US" sz="2800" dirty="0" smtClean="0"/>
              <a:t>Real </a:t>
            </a:r>
            <a:r>
              <a:rPr lang="en-US" sz="2800" dirty="0"/>
              <a:t>World Application</a:t>
            </a:r>
          </a:p>
          <a:p>
            <a:pPr>
              <a:spcBef>
                <a:spcPct val="20000"/>
              </a:spcBef>
              <a:buFont typeface="Arial" pitchFamily="34" charset="0"/>
              <a:buChar char="•"/>
            </a:pPr>
            <a:r>
              <a:rPr lang="en-US" sz="2800" dirty="0" smtClean="0"/>
              <a:t>Recap</a:t>
            </a:r>
          </a:p>
          <a:p>
            <a:pPr>
              <a:spcBef>
                <a:spcPct val="20000"/>
              </a:spcBef>
              <a:buFont typeface="Arial" pitchFamily="34" charset="0"/>
              <a:buChar char="•"/>
            </a:pPr>
            <a:r>
              <a:rPr lang="en-US" sz="2800" dirty="0" smtClean="0"/>
              <a:t>Acknowledgements </a:t>
            </a:r>
            <a:endParaRPr lang="en-US" sz="2800" dirty="0"/>
          </a:p>
          <a:p>
            <a:pPr>
              <a:spcBef>
                <a:spcPct val="20000"/>
              </a:spcBef>
              <a:buFont typeface="Arial" pitchFamily="34" charset="0"/>
              <a:buChar char="•"/>
            </a:pPr>
            <a:r>
              <a:rPr lang="en-US" sz="2800" dirty="0"/>
              <a:t>Questions</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6868"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Wedge Foam</a:t>
            </a:r>
          </a:p>
        </p:txBody>
      </p:sp>
      <p:sp>
        <p:nvSpPr>
          <p:cNvPr id="3686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endParaRPr lang="en-US" sz="2800">
              <a:latin typeface="Helvetica" pitchFamily="34" charset="0"/>
            </a:endParaRPr>
          </a:p>
        </p:txBody>
      </p:sp>
      <p:sp>
        <p:nvSpPr>
          <p:cNvPr id="3" name="Slide Number Placeholder 2"/>
          <p:cNvSpPr>
            <a:spLocks noGrp="1"/>
          </p:cNvSpPr>
          <p:nvPr>
            <p:ph type="sldNum" sz="quarter" idx="12"/>
          </p:nvPr>
        </p:nvSpPr>
        <p:spPr/>
        <p:txBody>
          <a:bodyPr/>
          <a:lstStyle/>
          <a:p>
            <a:pPr>
              <a:defRPr/>
            </a:pPr>
            <a:fld id="{6E11C62E-9322-45F7-83E8-61FEB347280A}" type="slidenum">
              <a:rPr lang="en-US" smtClean="0"/>
              <a:pPr>
                <a:defRPr/>
              </a:pPr>
              <a:t>20</a:t>
            </a:fld>
            <a:endParaRPr lang="en-US"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599" cy="4525963"/>
          </a:xfrm>
          <a:prstGeom prst="rect">
            <a:avLst/>
          </a:prstGeom>
          <a:noFill/>
          <a:ln>
            <a:noFill/>
          </a:ln>
        </p:spPr>
      </p:pic>
    </p:spTree>
    <p:extLst>
      <p:ext uri="{BB962C8B-B14F-4D97-AF65-F5344CB8AC3E}">
        <p14:creationId xmlns:p14="http://schemas.microsoft.com/office/powerpoint/2010/main" val="3681673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7892" name="Title 9"/>
          <p:cNvSpPr>
            <a:spLocks noGrp="1"/>
          </p:cNvSpPr>
          <p:nvPr>
            <p:ph type="title"/>
          </p:nvPr>
        </p:nvSpPr>
        <p:spPr>
          <a:solidFill>
            <a:schemeClr val="bg1">
              <a:alpha val="59999"/>
            </a:schemeClr>
          </a:solidFill>
        </p:spPr>
        <p:txBody>
          <a:bodyPr/>
          <a:lstStyle/>
          <a:p>
            <a:pPr algn="l"/>
            <a:r>
              <a:rPr lang="en-US" sz="4000" smtClean="0">
                <a:latin typeface="Gill Sans MT" pitchFamily="34" charset="0"/>
              </a:rPr>
              <a:t>   ANOVA – Analysis of Variance</a:t>
            </a:r>
          </a:p>
        </p:txBody>
      </p:sp>
      <p:sp>
        <p:nvSpPr>
          <p:cNvPr id="37893"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latin typeface="+mj-lt"/>
              </a:rPr>
              <a:t>ANOVA determines if there is a difference in the means of three or more populations</a:t>
            </a:r>
            <a:r>
              <a:rPr lang="en-US" sz="2800" dirty="0" smtClean="0">
                <a:latin typeface="+mj-lt"/>
              </a:rPr>
              <a:t>.</a:t>
            </a:r>
          </a:p>
          <a:p>
            <a:pPr marL="914400" lvl="1" indent="-457200">
              <a:spcBef>
                <a:spcPct val="20000"/>
              </a:spcBef>
              <a:buFont typeface="Calibri" pitchFamily="34" charset="0"/>
              <a:buChar char="―"/>
            </a:pPr>
            <a:r>
              <a:rPr lang="en-US" sz="2800" dirty="0" smtClean="0">
                <a:latin typeface="+mj-lt"/>
              </a:rPr>
              <a:t>Independent SRS</a:t>
            </a:r>
          </a:p>
          <a:p>
            <a:pPr marL="914400" lvl="1" indent="-457200">
              <a:spcBef>
                <a:spcPct val="20000"/>
              </a:spcBef>
              <a:buFont typeface="Calibri" pitchFamily="34" charset="0"/>
              <a:buChar char="―"/>
            </a:pPr>
            <a:r>
              <a:rPr lang="en-US" sz="2800" dirty="0" smtClean="0">
                <a:latin typeface="+mj-lt"/>
              </a:rPr>
              <a:t>Normally distributed</a:t>
            </a:r>
          </a:p>
          <a:p>
            <a:pPr marL="914400" lvl="1" indent="-457200">
              <a:spcBef>
                <a:spcPct val="20000"/>
              </a:spcBef>
              <a:buFont typeface="Calibri" pitchFamily="34" charset="0"/>
              <a:buChar char="―"/>
            </a:pPr>
            <a:r>
              <a:rPr lang="en-US" sz="2800" dirty="0" smtClean="0">
                <a:latin typeface="+mj-lt"/>
              </a:rPr>
              <a:t>Same sample standard deviation</a:t>
            </a:r>
          </a:p>
          <a:p>
            <a:pPr lvl="2">
              <a:spcBef>
                <a:spcPct val="20000"/>
              </a:spcBef>
              <a:buFont typeface="Arial" pitchFamily="34" charset="0"/>
              <a:buChar char="•"/>
            </a:pPr>
            <a:r>
              <a:rPr lang="en-US" sz="2800" dirty="0" smtClean="0">
                <a:latin typeface="+mj-lt"/>
              </a:rPr>
              <a:t>Rule of thumb</a:t>
            </a:r>
            <a:endParaRPr lang="en-US" sz="2800" dirty="0">
              <a:latin typeface="+mj-lt"/>
            </a:endParaRP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8132" name="Title 9"/>
          <p:cNvSpPr>
            <a:spLocks noGrp="1"/>
          </p:cNvSpPr>
          <p:nvPr>
            <p:ph type="title" idx="4294967295"/>
          </p:nvPr>
        </p:nvSpPr>
        <p:spPr>
          <a:solidFill>
            <a:schemeClr val="bg1">
              <a:alpha val="59999"/>
            </a:schemeClr>
          </a:solidFill>
        </p:spPr>
        <p:txBody>
          <a:bodyPr/>
          <a:lstStyle/>
          <a:p>
            <a:pPr algn="l"/>
            <a:r>
              <a:rPr lang="en-US" sz="4000" smtClean="0">
                <a:latin typeface="Gill Sans MT" pitchFamily="34" charset="0"/>
              </a:rPr>
              <a:t>   ANOVA – Analysis of Variance</a:t>
            </a:r>
          </a:p>
        </p:txBody>
      </p:sp>
      <p:sp>
        <p:nvSpPr>
          <p:cNvPr id="48133"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latin typeface="+mj-lt"/>
              </a:rPr>
              <a:t>H</a:t>
            </a:r>
            <a:r>
              <a:rPr lang="en-US" sz="2800" baseline="-25000" dirty="0">
                <a:latin typeface="+mj-lt"/>
              </a:rPr>
              <a:t>o</a:t>
            </a:r>
            <a:r>
              <a:rPr lang="en-US" sz="2800" dirty="0">
                <a:latin typeface="+mj-lt"/>
              </a:rPr>
              <a:t>: </a:t>
            </a:r>
            <a:r>
              <a:rPr lang="en-US" sz="2800" dirty="0" smtClean="0">
                <a:latin typeface="+mj-lt"/>
              </a:rPr>
              <a:t>µ</a:t>
            </a:r>
            <a:r>
              <a:rPr lang="en-US" sz="2800" baseline="-25000" dirty="0" smtClean="0">
                <a:latin typeface="+mj-lt"/>
              </a:rPr>
              <a:t>w</a:t>
            </a:r>
            <a:r>
              <a:rPr lang="en-US" sz="2800" dirty="0" smtClean="0">
                <a:latin typeface="+mj-lt"/>
              </a:rPr>
              <a:t> = µ</a:t>
            </a:r>
            <a:r>
              <a:rPr lang="en-US" sz="2800" baseline="-25000" dirty="0" smtClean="0">
                <a:latin typeface="+mj-lt"/>
              </a:rPr>
              <a:t>n</a:t>
            </a:r>
            <a:r>
              <a:rPr lang="en-US" sz="2800" dirty="0" smtClean="0">
                <a:latin typeface="+mj-lt"/>
              </a:rPr>
              <a:t> = µ</a:t>
            </a:r>
            <a:r>
              <a:rPr lang="en-US" sz="2800" baseline="-25000" dirty="0" smtClean="0">
                <a:latin typeface="+mj-lt"/>
              </a:rPr>
              <a:t>p</a:t>
            </a:r>
          </a:p>
          <a:p>
            <a:pPr>
              <a:spcBef>
                <a:spcPct val="20000"/>
              </a:spcBef>
              <a:buFont typeface="Arial" pitchFamily="34" charset="0"/>
              <a:buChar char="•"/>
            </a:pPr>
            <a:r>
              <a:rPr lang="en-US" sz="2800" dirty="0">
                <a:latin typeface="+mj-lt"/>
              </a:rPr>
              <a:t>H</a:t>
            </a:r>
            <a:r>
              <a:rPr lang="en-US" sz="2800" baseline="-25000" dirty="0">
                <a:latin typeface="+mj-lt"/>
              </a:rPr>
              <a:t>a</a:t>
            </a:r>
            <a:r>
              <a:rPr lang="en-US" sz="2800" dirty="0">
                <a:latin typeface="+mj-lt"/>
              </a:rPr>
              <a:t>: not all µ</a:t>
            </a:r>
            <a:r>
              <a:rPr lang="en-US" sz="2800" baseline="-25000" dirty="0">
                <a:latin typeface="+mj-lt"/>
              </a:rPr>
              <a:t>w</a:t>
            </a:r>
            <a:r>
              <a:rPr lang="en-US" sz="2800" dirty="0">
                <a:latin typeface="+mj-lt"/>
              </a:rPr>
              <a:t>, µ</a:t>
            </a:r>
            <a:r>
              <a:rPr lang="en-US" sz="2800" baseline="-25000" dirty="0">
                <a:latin typeface="+mj-lt"/>
              </a:rPr>
              <a:t>n</a:t>
            </a:r>
            <a:r>
              <a:rPr lang="en-US" sz="2800" dirty="0">
                <a:latin typeface="+mj-lt"/>
              </a:rPr>
              <a:t>, µ</a:t>
            </a:r>
            <a:r>
              <a:rPr lang="en-US" sz="2800" baseline="-25000" dirty="0">
                <a:latin typeface="+mj-lt"/>
              </a:rPr>
              <a:t>p</a:t>
            </a:r>
            <a:r>
              <a:rPr lang="en-US" sz="2800" dirty="0">
                <a:latin typeface="+mj-lt"/>
              </a:rPr>
              <a:t> are </a:t>
            </a:r>
            <a:r>
              <a:rPr lang="en-US" sz="2800" dirty="0" smtClean="0">
                <a:latin typeface="+mj-lt"/>
              </a:rPr>
              <a:t>equal</a:t>
            </a:r>
            <a:endParaRPr lang="en-US" sz="2800" dirty="0">
              <a:latin typeface="+mj-lt"/>
            </a:endParaRPr>
          </a:p>
        </p:txBody>
      </p:sp>
      <p:sp>
        <p:nvSpPr>
          <p:cNvPr id="48141"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142" name="Rectangle 14"/>
          <p:cNvSpPr>
            <a:spLocks noChangeArrowheads="1"/>
          </p:cNvSpPr>
          <p:nvPr/>
        </p:nvSpPr>
        <p:spPr bwMode="auto">
          <a:xfrm>
            <a:off x="0" y="14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Calibri" pitchFamily="34" charset="0"/>
            </a:endParaRPr>
          </a:p>
        </p:txBody>
      </p:sp>
      <p:sp>
        <p:nvSpPr>
          <p:cNvPr id="48143" name="Rectangle 15"/>
          <p:cNvSpPr>
            <a:spLocks noChangeArrowheads="1"/>
          </p:cNvSpPr>
          <p:nvPr/>
        </p:nvSpPr>
        <p:spPr bwMode="auto">
          <a:xfrm>
            <a:off x="0" y="295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Calibri" pitchFamily="34" charset="0"/>
            </a:endParaRP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8916"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Results of ANOVA</a:t>
            </a:r>
          </a:p>
        </p:txBody>
      </p:sp>
      <p:sp>
        <p:nvSpPr>
          <p:cNvPr id="38920"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n-lt"/>
              </a:rPr>
              <a:t>p-value 6.45*10</a:t>
            </a:r>
            <a:r>
              <a:rPr lang="en-US" sz="2800" baseline="30000" dirty="0" smtClean="0">
                <a:latin typeface="+mn-lt"/>
              </a:rPr>
              <a:t>-25</a:t>
            </a:r>
          </a:p>
          <a:p>
            <a:pPr>
              <a:spcBef>
                <a:spcPct val="20000"/>
              </a:spcBef>
              <a:buFont typeface="Arial" pitchFamily="34" charset="0"/>
              <a:buChar char="•"/>
            </a:pPr>
            <a:r>
              <a:rPr lang="en-US" sz="2800" dirty="0" smtClean="0">
                <a:latin typeface="+mn-lt"/>
              </a:rPr>
              <a:t>Reject </a:t>
            </a:r>
            <a:r>
              <a:rPr lang="en-US" sz="2800" dirty="0">
                <a:latin typeface="+mn-lt"/>
              </a:rPr>
              <a:t>H</a:t>
            </a:r>
            <a:r>
              <a:rPr lang="en-US" sz="2800" baseline="-25000" dirty="0">
                <a:latin typeface="+mn-lt"/>
              </a:rPr>
              <a:t>o</a:t>
            </a:r>
            <a:r>
              <a:rPr lang="en-US" sz="2800" dirty="0">
                <a:latin typeface="+mn-lt"/>
              </a:rPr>
              <a:t>.</a:t>
            </a:r>
          </a:p>
          <a:p>
            <a:pPr>
              <a:spcBef>
                <a:spcPct val="20000"/>
              </a:spcBef>
              <a:buFont typeface="Arial" pitchFamily="34" charset="0"/>
              <a:buChar char="•"/>
            </a:pPr>
            <a:r>
              <a:rPr lang="en-US" sz="2800" dirty="0">
                <a:latin typeface="+mn-lt"/>
              </a:rPr>
              <a:t>There is a difference in the means of the pyramid foam, no foam, and wedge foam. </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9940"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Two-Sample </a:t>
            </a:r>
            <a:r>
              <a:rPr lang="en-US" i="1" smtClean="0">
                <a:latin typeface="Gill Sans MT" pitchFamily="34" charset="0"/>
              </a:rPr>
              <a:t>t</a:t>
            </a:r>
            <a:r>
              <a:rPr lang="en-US" smtClean="0">
                <a:latin typeface="Gill Sans MT" pitchFamily="34" charset="0"/>
              </a:rPr>
              <a:t> test</a:t>
            </a:r>
          </a:p>
        </p:txBody>
      </p:sp>
      <p:sp>
        <p:nvSpPr>
          <p:cNvPr id="39941"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Two–Sample </a:t>
            </a:r>
            <a:r>
              <a:rPr lang="en-US" sz="2800" i="1" dirty="0" smtClean="0">
                <a:latin typeface="+mj-lt"/>
              </a:rPr>
              <a:t>t</a:t>
            </a:r>
            <a:r>
              <a:rPr lang="en-US" sz="2800" dirty="0" smtClean="0">
                <a:latin typeface="+mj-lt"/>
              </a:rPr>
              <a:t> </a:t>
            </a:r>
            <a:r>
              <a:rPr lang="en-US" sz="2800" dirty="0">
                <a:latin typeface="+mj-lt"/>
              </a:rPr>
              <a:t>tests compare the means of two different </a:t>
            </a:r>
            <a:r>
              <a:rPr lang="en-US" sz="2800" dirty="0" smtClean="0">
                <a:latin typeface="+mj-lt"/>
              </a:rPr>
              <a:t>populations</a:t>
            </a:r>
          </a:p>
          <a:p>
            <a:pPr>
              <a:spcBef>
                <a:spcPct val="20000"/>
              </a:spcBef>
              <a:buFont typeface="Arial" pitchFamily="34" charset="0"/>
              <a:buChar char="•"/>
            </a:pPr>
            <a:r>
              <a:rPr lang="en-US" sz="2800" dirty="0" smtClean="0">
                <a:latin typeface="+mj-lt"/>
              </a:rPr>
              <a:t>Pyramid and no foam</a:t>
            </a:r>
          </a:p>
          <a:p>
            <a:pPr>
              <a:spcBef>
                <a:spcPct val="20000"/>
              </a:spcBef>
              <a:buFont typeface="Arial" pitchFamily="34" charset="0"/>
              <a:buChar char="•"/>
            </a:pPr>
            <a:r>
              <a:rPr lang="en-US" sz="2800" dirty="0" smtClean="0">
                <a:latin typeface="+mj-lt"/>
              </a:rPr>
              <a:t>Why not wedge?</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39940"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Assumptions</a:t>
            </a:r>
          </a:p>
        </p:txBody>
      </p:sp>
      <p:sp>
        <p:nvSpPr>
          <p:cNvPr id="39941"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Simple random sample – SRS </a:t>
            </a:r>
          </a:p>
          <a:p>
            <a:pPr>
              <a:spcBef>
                <a:spcPct val="20000"/>
              </a:spcBef>
              <a:buFont typeface="Arial" pitchFamily="34" charset="0"/>
              <a:buChar char="•"/>
            </a:pPr>
            <a:r>
              <a:rPr lang="en-US" sz="2800" dirty="0" smtClean="0">
                <a:latin typeface="+mj-lt"/>
              </a:rPr>
              <a:t>Independent samples</a:t>
            </a:r>
          </a:p>
          <a:p>
            <a:pPr>
              <a:spcBef>
                <a:spcPct val="20000"/>
              </a:spcBef>
              <a:buFont typeface="Arial" pitchFamily="34" charset="0"/>
              <a:buChar char="•"/>
            </a:pPr>
            <a:r>
              <a:rPr lang="en-US" sz="2800" dirty="0" smtClean="0">
                <a:latin typeface="+mj-lt"/>
              </a:rPr>
              <a:t>Normally distributed</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25</a:t>
            </a:fld>
            <a:endParaRPr lang="en-US"/>
          </a:p>
        </p:txBody>
      </p:sp>
    </p:spTree>
    <p:extLst>
      <p:ext uri="{BB962C8B-B14F-4D97-AF65-F5344CB8AC3E}">
        <p14:creationId xmlns:p14="http://schemas.microsoft.com/office/powerpoint/2010/main" val="1148602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1988"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Two-Sample</a:t>
            </a:r>
            <a:r>
              <a:rPr lang="en-US" i="1" dirty="0" smtClean="0">
                <a:latin typeface="Gill Sans MT" pitchFamily="34" charset="0"/>
              </a:rPr>
              <a:t> t </a:t>
            </a:r>
            <a:r>
              <a:rPr lang="en-US" dirty="0" smtClean="0">
                <a:latin typeface="Gill Sans MT" pitchFamily="34" charset="0"/>
              </a:rPr>
              <a:t>test</a:t>
            </a:r>
          </a:p>
        </p:txBody>
      </p:sp>
      <p:sp>
        <p:nvSpPr>
          <p:cNvPr id="4198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latin typeface="+mj-lt"/>
              </a:rPr>
              <a:t>H</a:t>
            </a:r>
            <a:r>
              <a:rPr lang="en-US" sz="2800" baseline="-25000" dirty="0">
                <a:latin typeface="+mj-lt"/>
              </a:rPr>
              <a:t>o</a:t>
            </a:r>
            <a:r>
              <a:rPr lang="en-US" sz="2800" dirty="0">
                <a:latin typeface="+mj-lt"/>
              </a:rPr>
              <a:t>: </a:t>
            </a:r>
            <a:r>
              <a:rPr lang="en-US" sz="2800" dirty="0" smtClean="0">
                <a:latin typeface="+mj-lt"/>
              </a:rPr>
              <a:t>µ</a:t>
            </a:r>
            <a:r>
              <a:rPr lang="en-US" sz="2800" baseline="-25000" dirty="0" smtClean="0">
                <a:latin typeface="+mj-lt"/>
              </a:rPr>
              <a:t>p </a:t>
            </a:r>
            <a:r>
              <a:rPr lang="en-US" sz="2800" dirty="0" smtClean="0">
                <a:latin typeface="+mj-lt"/>
              </a:rPr>
              <a:t>= µ</a:t>
            </a:r>
            <a:r>
              <a:rPr lang="en-US" sz="2800" baseline="-25000" dirty="0" smtClean="0">
                <a:latin typeface="+mj-lt"/>
              </a:rPr>
              <a:t>n</a:t>
            </a:r>
            <a:endParaRPr lang="en-US" sz="2800" baseline="-25000" dirty="0">
              <a:latin typeface="+mj-lt"/>
            </a:endParaRPr>
          </a:p>
          <a:p>
            <a:pPr>
              <a:spcBef>
                <a:spcPct val="20000"/>
              </a:spcBef>
              <a:buFont typeface="Arial" pitchFamily="34" charset="0"/>
              <a:buChar char="•"/>
            </a:pPr>
            <a:r>
              <a:rPr lang="en-US" sz="2800" dirty="0">
                <a:latin typeface="+mj-lt"/>
              </a:rPr>
              <a:t>H</a:t>
            </a:r>
            <a:r>
              <a:rPr lang="en-US" sz="2800" baseline="-25000" dirty="0">
                <a:latin typeface="+mj-lt"/>
              </a:rPr>
              <a:t>a</a:t>
            </a:r>
            <a:r>
              <a:rPr lang="en-US" sz="2800" dirty="0">
                <a:latin typeface="+mj-lt"/>
              </a:rPr>
              <a:t>: </a:t>
            </a:r>
            <a:r>
              <a:rPr lang="en-US" sz="2800" dirty="0" smtClean="0">
                <a:latin typeface="+mj-lt"/>
              </a:rPr>
              <a:t>µ</a:t>
            </a:r>
            <a:r>
              <a:rPr lang="en-US" sz="2800" baseline="-25000" dirty="0" smtClean="0">
                <a:latin typeface="+mj-lt"/>
              </a:rPr>
              <a:t>p </a:t>
            </a:r>
            <a:r>
              <a:rPr lang="en-US" sz="2800" dirty="0" smtClean="0">
                <a:latin typeface="+mj-lt"/>
              </a:rPr>
              <a:t>&lt; µ</a:t>
            </a:r>
            <a:r>
              <a:rPr lang="en-US" sz="2800" baseline="-25000" dirty="0" smtClean="0">
                <a:latin typeface="+mj-lt"/>
              </a:rPr>
              <a:t>n</a:t>
            </a:r>
            <a:endParaRPr lang="en-US" sz="2800" baseline="-25000" dirty="0">
              <a:latin typeface="+mj-lt"/>
            </a:endParaRP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3012"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Results of </a:t>
            </a:r>
            <a:r>
              <a:rPr lang="en-US" i="1" dirty="0" smtClean="0">
                <a:latin typeface="Gill Sans MT" pitchFamily="34" charset="0"/>
              </a:rPr>
              <a:t>t</a:t>
            </a:r>
            <a:r>
              <a:rPr lang="en-US" dirty="0" smtClean="0">
                <a:latin typeface="Gill Sans MT" pitchFamily="34" charset="0"/>
              </a:rPr>
              <a:t> test</a:t>
            </a:r>
          </a:p>
        </p:txBody>
      </p:sp>
      <p:sp>
        <p:nvSpPr>
          <p:cNvPr id="43013"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latin typeface="+mj-lt"/>
              </a:rPr>
              <a:t>p-value .053</a:t>
            </a:r>
          </a:p>
          <a:p>
            <a:pPr>
              <a:spcBef>
                <a:spcPct val="20000"/>
              </a:spcBef>
              <a:buFont typeface="Arial" pitchFamily="34" charset="0"/>
              <a:buChar char="•"/>
            </a:pPr>
            <a:r>
              <a:rPr lang="en-US" sz="2800" dirty="0" smtClean="0">
                <a:latin typeface="+mj-lt"/>
              </a:rPr>
              <a:t>Fail to reject H</a:t>
            </a:r>
            <a:r>
              <a:rPr lang="en-US" sz="2800" baseline="-25000" dirty="0" smtClean="0">
                <a:latin typeface="+mj-lt"/>
              </a:rPr>
              <a:t>o</a:t>
            </a:r>
            <a:r>
              <a:rPr lang="en-US" sz="2800" dirty="0" smtClean="0">
                <a:latin typeface="+mj-lt"/>
              </a:rPr>
              <a:t>.</a:t>
            </a:r>
          </a:p>
          <a:p>
            <a:pPr>
              <a:spcBef>
                <a:spcPct val="20000"/>
              </a:spcBef>
              <a:buFont typeface="Arial" pitchFamily="34" charset="0"/>
              <a:buChar char="•"/>
            </a:pPr>
            <a:r>
              <a:rPr lang="en-US" sz="2800" dirty="0" smtClean="0">
                <a:latin typeface="+mj-lt"/>
              </a:rPr>
              <a:t>There was no difference between no foam and pyramid foam.</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3012"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Results of </a:t>
            </a:r>
            <a:r>
              <a:rPr lang="en-US" i="1" dirty="0" smtClean="0">
                <a:latin typeface="Gill Sans MT" pitchFamily="34" charset="0"/>
              </a:rPr>
              <a:t>t</a:t>
            </a:r>
            <a:r>
              <a:rPr lang="en-US" dirty="0" smtClean="0">
                <a:latin typeface="Gill Sans MT" pitchFamily="34" charset="0"/>
              </a:rPr>
              <a:t> test</a:t>
            </a:r>
          </a:p>
        </p:txBody>
      </p:sp>
      <p:sp>
        <p:nvSpPr>
          <p:cNvPr id="43013"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Not significant at </a:t>
            </a:r>
            <a:r>
              <a:rPr lang="el-GR" sz="2800" dirty="0" smtClean="0">
                <a:latin typeface="+mj-lt"/>
              </a:rPr>
              <a:t>α</a:t>
            </a:r>
            <a:r>
              <a:rPr lang="en-US" sz="2800" dirty="0" smtClean="0">
                <a:latin typeface="+mj-lt"/>
              </a:rPr>
              <a:t> level</a:t>
            </a:r>
          </a:p>
          <a:p>
            <a:pPr>
              <a:spcBef>
                <a:spcPct val="20000"/>
              </a:spcBef>
              <a:buFont typeface="Arial" pitchFamily="34" charset="0"/>
              <a:buChar char="•"/>
            </a:pPr>
            <a:r>
              <a:rPr lang="en-US" sz="2800" dirty="0" smtClean="0">
                <a:latin typeface="+mj-lt"/>
              </a:rPr>
              <a:t>Experiment should be run again</a:t>
            </a:r>
          </a:p>
          <a:p>
            <a:pPr>
              <a:spcBef>
                <a:spcPct val="20000"/>
              </a:spcBef>
              <a:buFont typeface="Arial" pitchFamily="34" charset="0"/>
              <a:buChar char="•"/>
            </a:pPr>
            <a:r>
              <a:rPr lang="en-US" sz="2800" dirty="0" smtClean="0">
                <a:latin typeface="+mj-lt"/>
              </a:rPr>
              <a:t>Time constraints</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28</a:t>
            </a:fld>
            <a:endParaRPr lang="en-US"/>
          </a:p>
        </p:txBody>
      </p:sp>
    </p:spTree>
    <p:extLst>
      <p:ext uri="{BB962C8B-B14F-4D97-AF65-F5344CB8AC3E}">
        <p14:creationId xmlns:p14="http://schemas.microsoft.com/office/powerpoint/2010/main" val="66113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5060"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Conclusion</a:t>
            </a:r>
          </a:p>
        </p:txBody>
      </p:sp>
      <p:sp>
        <p:nvSpPr>
          <p:cNvPr id="45061"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Hypothesis accepted</a:t>
            </a:r>
          </a:p>
          <a:p>
            <a:pPr>
              <a:spcBef>
                <a:spcPct val="20000"/>
              </a:spcBef>
              <a:buFont typeface="Arial" pitchFamily="34" charset="0"/>
              <a:buChar char="•"/>
            </a:pPr>
            <a:r>
              <a:rPr lang="en-US" sz="2800" dirty="0" smtClean="0">
                <a:latin typeface="+mj-lt"/>
              </a:rPr>
              <a:t>Wedge foam is most effective</a:t>
            </a:r>
          </a:p>
          <a:p>
            <a:pPr marL="914400" lvl="1" indent="-457200">
              <a:spcBef>
                <a:spcPct val="20000"/>
              </a:spcBef>
              <a:buFont typeface="Calibri" pitchFamily="34" charset="0"/>
              <a:buChar char="―"/>
            </a:pPr>
            <a:r>
              <a:rPr lang="en-US" sz="2800" dirty="0" smtClean="0">
                <a:latin typeface="+mj-lt"/>
              </a:rPr>
              <a:t>Surface area</a:t>
            </a:r>
          </a:p>
          <a:p>
            <a:pPr lvl="2">
              <a:spcBef>
                <a:spcPct val="20000"/>
              </a:spcBef>
              <a:buFont typeface="Arial" pitchFamily="34" charset="0"/>
              <a:buChar char="•"/>
            </a:pPr>
            <a:r>
              <a:rPr lang="en-US" sz="2800" dirty="0" smtClean="0">
                <a:latin typeface="+mj-lt"/>
              </a:rPr>
              <a:t>Diffusion</a:t>
            </a:r>
            <a:endParaRPr lang="en-US" sz="2800" dirty="0">
              <a:latin typeface="+mj-lt"/>
            </a:endParaRP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15364"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Background</a:t>
            </a:r>
          </a:p>
        </p:txBody>
      </p:sp>
      <p:sp>
        <p:nvSpPr>
          <p:cNvPr id="15365" name="Content Placeholder 10"/>
          <p:cNvSpPr txBox="1">
            <a:spLocks/>
          </p:cNvSpPr>
          <p:nvPr/>
        </p:nvSpPr>
        <p:spPr bwMode="auto">
          <a:xfrm>
            <a:off x="457200" y="1595438"/>
            <a:ext cx="8229600" cy="452596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t>Sound – how it’s measured</a:t>
            </a:r>
          </a:p>
          <a:p>
            <a:pPr>
              <a:spcBef>
                <a:spcPct val="20000"/>
              </a:spcBef>
              <a:buFont typeface="Arial" pitchFamily="34" charset="0"/>
              <a:buChar char="•"/>
            </a:pPr>
            <a:r>
              <a:rPr lang="en-US" sz="2800" dirty="0" smtClean="0"/>
              <a:t>Soundproofing </a:t>
            </a:r>
            <a:r>
              <a:rPr lang="en-US" sz="2800" dirty="0"/>
              <a:t>– lower </a:t>
            </a:r>
            <a:r>
              <a:rPr lang="en-US" sz="2800" dirty="0" smtClean="0"/>
              <a:t>decibel level</a:t>
            </a:r>
            <a:endParaRPr lang="en-US" sz="2800" dirty="0"/>
          </a:p>
          <a:p>
            <a:pPr>
              <a:spcBef>
                <a:spcPct val="20000"/>
              </a:spcBef>
              <a:buFont typeface="Arial" pitchFamily="34" charset="0"/>
              <a:buChar char="•"/>
            </a:pPr>
            <a:r>
              <a:rPr lang="en-US" sz="2800" dirty="0" smtClean="0"/>
              <a:t>Acoustic </a:t>
            </a:r>
            <a:r>
              <a:rPr lang="en-US" sz="2800" dirty="0"/>
              <a:t>Foam</a:t>
            </a:r>
          </a:p>
          <a:p>
            <a:pPr>
              <a:spcBef>
                <a:spcPct val="20000"/>
              </a:spcBef>
              <a:buFont typeface="Arial" pitchFamily="34" charset="0"/>
              <a:buChar char="•"/>
            </a:pPr>
            <a:endParaRPr lang="en-US" sz="2800" dirty="0"/>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6084"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Errors &amp; Inconsistencies</a:t>
            </a:r>
          </a:p>
        </p:txBody>
      </p:sp>
      <p:sp>
        <p:nvSpPr>
          <p:cNvPr id="46085"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Ripped foam</a:t>
            </a:r>
          </a:p>
          <a:p>
            <a:pPr>
              <a:spcBef>
                <a:spcPct val="20000"/>
              </a:spcBef>
              <a:buFont typeface="Arial" pitchFamily="34" charset="0"/>
              <a:buChar char="•"/>
            </a:pPr>
            <a:r>
              <a:rPr lang="en-US" sz="2800" dirty="0" smtClean="0">
                <a:latin typeface="+mj-lt"/>
              </a:rPr>
              <a:t>Air vent</a:t>
            </a:r>
          </a:p>
          <a:p>
            <a:pPr>
              <a:spcBef>
                <a:spcPct val="20000"/>
              </a:spcBef>
              <a:buFont typeface="Arial" pitchFamily="34" charset="0"/>
              <a:buChar char="•"/>
            </a:pPr>
            <a:r>
              <a:rPr lang="en-US" sz="2800" dirty="0" smtClean="0">
                <a:latin typeface="+mj-lt"/>
              </a:rPr>
              <a:t>Copy room noise</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7108"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Further Research</a:t>
            </a:r>
          </a:p>
        </p:txBody>
      </p:sp>
      <p:sp>
        <p:nvSpPr>
          <p:cNvPr id="4710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Recording studio</a:t>
            </a:r>
          </a:p>
          <a:p>
            <a:pPr>
              <a:spcBef>
                <a:spcPct val="20000"/>
              </a:spcBef>
              <a:buFont typeface="Arial" pitchFamily="34" charset="0"/>
              <a:buChar char="•"/>
            </a:pPr>
            <a:r>
              <a:rPr lang="en-US" sz="2800" dirty="0" smtClean="0">
                <a:latin typeface="+mj-lt"/>
              </a:rPr>
              <a:t>Different </a:t>
            </a:r>
            <a:r>
              <a:rPr lang="en-US" sz="2800" dirty="0">
                <a:latin typeface="+mj-lt"/>
              </a:rPr>
              <a:t>types of foam</a:t>
            </a:r>
          </a:p>
          <a:p>
            <a:pPr marL="914400" lvl="1" indent="-457200">
              <a:spcBef>
                <a:spcPct val="20000"/>
              </a:spcBef>
              <a:buFont typeface="Calibri" pitchFamily="34" charset="0"/>
              <a:buChar char="—"/>
            </a:pPr>
            <a:r>
              <a:rPr lang="en-US" sz="2800" dirty="0" smtClean="0"/>
              <a:t>Recall </a:t>
            </a:r>
            <a:r>
              <a:rPr lang="en-US" sz="2800" dirty="0" err="1" smtClean="0"/>
              <a:t>eggcrate</a:t>
            </a:r>
            <a:r>
              <a:rPr lang="en-US" sz="2800" dirty="0" smtClean="0"/>
              <a:t>, spade, and grid</a:t>
            </a:r>
            <a:endParaRPr lang="en-US" sz="2800" dirty="0"/>
          </a:p>
          <a:p>
            <a:pPr>
              <a:spcBef>
                <a:spcPct val="20000"/>
              </a:spcBef>
              <a:buFont typeface="Arial" pitchFamily="34" charset="0"/>
              <a:buChar char="•"/>
            </a:pPr>
            <a:r>
              <a:rPr lang="en-US" sz="2800" dirty="0" smtClean="0"/>
              <a:t>Different type of box</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7108"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Real World Application</a:t>
            </a:r>
          </a:p>
        </p:txBody>
      </p:sp>
      <p:sp>
        <p:nvSpPr>
          <p:cNvPr id="4710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Recording studios</a:t>
            </a:r>
            <a:endParaRPr lang="en-US" sz="2800" dirty="0">
              <a:latin typeface="+mj-lt"/>
            </a:endParaRPr>
          </a:p>
          <a:p>
            <a:pPr marL="914400" lvl="1" indent="-457200">
              <a:spcBef>
                <a:spcPct val="20000"/>
              </a:spcBef>
              <a:buFont typeface="Calibri" pitchFamily="34" charset="0"/>
              <a:buChar char="—"/>
            </a:pPr>
            <a:r>
              <a:rPr lang="en-US" sz="2800" dirty="0" smtClean="0">
                <a:latin typeface="+mj-lt"/>
              </a:rPr>
              <a:t>Professional and at home</a:t>
            </a:r>
          </a:p>
          <a:p>
            <a:pPr>
              <a:spcBef>
                <a:spcPct val="20000"/>
              </a:spcBef>
              <a:buFont typeface="Arial" pitchFamily="34" charset="0"/>
              <a:buChar char="•"/>
            </a:pPr>
            <a:r>
              <a:rPr lang="en-US" sz="2800" dirty="0" smtClean="0">
                <a:latin typeface="+mj-lt"/>
              </a:rPr>
              <a:t>Help artists get discovered</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32</a:t>
            </a:fld>
            <a:endParaRPr lang="en-US"/>
          </a:p>
        </p:txBody>
      </p:sp>
    </p:spTree>
    <p:extLst>
      <p:ext uri="{BB962C8B-B14F-4D97-AF65-F5344CB8AC3E}">
        <p14:creationId xmlns:p14="http://schemas.microsoft.com/office/powerpoint/2010/main" val="645568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7108"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Recap</a:t>
            </a:r>
          </a:p>
        </p:txBody>
      </p:sp>
      <p:sp>
        <p:nvSpPr>
          <p:cNvPr id="4710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mj-lt"/>
              </a:rPr>
              <a:t>Acoustic foam</a:t>
            </a:r>
          </a:p>
          <a:p>
            <a:pPr>
              <a:spcBef>
                <a:spcPct val="20000"/>
              </a:spcBef>
              <a:buFont typeface="Arial" pitchFamily="34" charset="0"/>
              <a:buChar char="•"/>
            </a:pPr>
            <a:r>
              <a:rPr lang="en-US" sz="2800" dirty="0" smtClean="0">
                <a:latin typeface="+mj-lt"/>
              </a:rPr>
              <a:t>Statistical tests and p-value</a:t>
            </a:r>
          </a:p>
          <a:p>
            <a:pPr>
              <a:spcBef>
                <a:spcPct val="20000"/>
              </a:spcBef>
              <a:buFont typeface="Arial" pitchFamily="34" charset="0"/>
              <a:buChar char="•"/>
            </a:pPr>
            <a:r>
              <a:rPr lang="en-US" sz="2800" dirty="0" smtClean="0">
                <a:latin typeface="+mj-lt"/>
              </a:rPr>
              <a:t>Hypothesis accepted</a:t>
            </a:r>
          </a:p>
          <a:p>
            <a:pPr>
              <a:spcBef>
                <a:spcPct val="20000"/>
              </a:spcBef>
              <a:buFont typeface="Arial" pitchFamily="34" charset="0"/>
              <a:buChar char="•"/>
            </a:pPr>
            <a:r>
              <a:rPr lang="en-US" sz="2800" dirty="0" smtClean="0">
                <a:latin typeface="+mj-lt"/>
              </a:rPr>
              <a:t>How it is useful</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33</a:t>
            </a:fld>
            <a:endParaRPr lang="en-US"/>
          </a:p>
        </p:txBody>
      </p:sp>
    </p:spTree>
    <p:extLst>
      <p:ext uri="{BB962C8B-B14F-4D97-AF65-F5344CB8AC3E}">
        <p14:creationId xmlns:p14="http://schemas.microsoft.com/office/powerpoint/2010/main" val="5778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dirty="0" smtClean="0"/>
              <a:t>   </a:t>
            </a:r>
          </a:p>
        </p:txBody>
      </p:sp>
      <p:sp>
        <p:nvSpPr>
          <p:cNvPr id="47108"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Acknowledgements</a:t>
            </a:r>
          </a:p>
        </p:txBody>
      </p:sp>
      <p:sp>
        <p:nvSpPr>
          <p:cNvPr id="4710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smtClean="0">
                <a:latin typeface="Helvetica" pitchFamily="34" charset="0"/>
              </a:rPr>
              <a:t>Mrs. </a:t>
            </a:r>
            <a:r>
              <a:rPr lang="en-US" sz="2800" dirty="0" err="1" smtClean="0">
                <a:latin typeface="Helvetica" pitchFamily="34" charset="0"/>
              </a:rPr>
              <a:t>Cybulski</a:t>
            </a:r>
            <a:r>
              <a:rPr lang="en-US" sz="2800" dirty="0" smtClean="0">
                <a:latin typeface="Helvetica" pitchFamily="34" charset="0"/>
              </a:rPr>
              <a:t> &amp; Mrs. Tallman</a:t>
            </a:r>
          </a:p>
          <a:p>
            <a:pPr>
              <a:spcBef>
                <a:spcPct val="20000"/>
              </a:spcBef>
              <a:buFont typeface="Arial" pitchFamily="34" charset="0"/>
              <a:buChar char="•"/>
            </a:pPr>
            <a:r>
              <a:rPr lang="en-US" sz="2800" dirty="0" smtClean="0">
                <a:latin typeface="Helvetica" pitchFamily="34" charset="0"/>
              </a:rPr>
              <a:t>Mr. McMillan</a:t>
            </a:r>
          </a:p>
          <a:p>
            <a:pPr>
              <a:spcBef>
                <a:spcPct val="20000"/>
              </a:spcBef>
              <a:buFont typeface="Arial" pitchFamily="34" charset="0"/>
              <a:buChar char="•"/>
            </a:pPr>
            <a:r>
              <a:rPr lang="en-US" sz="2800" dirty="0" smtClean="0">
                <a:latin typeface="Helvetica" pitchFamily="34" charset="0"/>
              </a:rPr>
              <a:t>Mr. Hercula</a:t>
            </a:r>
          </a:p>
          <a:p>
            <a:pPr>
              <a:spcBef>
                <a:spcPct val="20000"/>
              </a:spcBef>
              <a:buFont typeface="Arial" pitchFamily="34" charset="0"/>
              <a:buChar char="•"/>
            </a:pPr>
            <a:r>
              <a:rPr lang="en-US" sz="2800" dirty="0" smtClean="0">
                <a:latin typeface="Helvetica" pitchFamily="34" charset="0"/>
              </a:rPr>
              <a:t>Joey McLennan</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34</a:t>
            </a:fld>
            <a:endParaRPr lang="en-US"/>
          </a:p>
        </p:txBody>
      </p:sp>
    </p:spTree>
    <p:extLst>
      <p:ext uri="{BB962C8B-B14F-4D97-AF65-F5344CB8AC3E}">
        <p14:creationId xmlns:p14="http://schemas.microsoft.com/office/powerpoint/2010/main" val="187016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7108"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Works Cited</a:t>
            </a:r>
          </a:p>
        </p:txBody>
      </p:sp>
      <p:sp>
        <p:nvSpPr>
          <p:cNvPr id="4710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000" dirty="0"/>
              <a:t>"4" Pyramid Foam." </a:t>
            </a:r>
            <a:r>
              <a:rPr lang="en-US" sz="2000" i="1" dirty="0"/>
              <a:t>Foam Factory, Inc.</a:t>
            </a:r>
            <a:r>
              <a:rPr lang="en-US" sz="2000" dirty="0"/>
              <a:t> </a:t>
            </a:r>
            <a:r>
              <a:rPr lang="en-US" sz="2000" dirty="0" err="1"/>
              <a:t>N.p</a:t>
            </a:r>
            <a:r>
              <a:rPr lang="en-US" sz="2000" dirty="0"/>
              <a:t>., 2013. Web. 04 June 2013. &lt;http://www.foambymail.com/AP4/acoustical-4-pyramid-foam.html&gt;.</a:t>
            </a:r>
          </a:p>
          <a:p>
            <a:pPr>
              <a:spcBef>
                <a:spcPct val="20000"/>
              </a:spcBef>
              <a:buFont typeface="Arial" pitchFamily="34" charset="0"/>
              <a:buChar char="•"/>
            </a:pPr>
            <a:r>
              <a:rPr lang="en-US" sz="2000" dirty="0" smtClean="0"/>
              <a:t>"</a:t>
            </a:r>
            <a:r>
              <a:rPr lang="en-US" sz="2000" dirty="0"/>
              <a:t>Acoustic Grid Foam." Foam Factory, Inc. The Foam Factory, </a:t>
            </a:r>
            <a:r>
              <a:rPr lang="en-US" sz="2000" dirty="0" err="1"/>
              <a:t>n.d.</a:t>
            </a:r>
            <a:r>
              <a:rPr lang="en-US" sz="2000" dirty="0"/>
              <a:t> Web. 04 	June 2013. &lt;http://canada.foambymail.com/ACG-/acoutical-grid-	foam.html&gt;.</a:t>
            </a:r>
          </a:p>
          <a:p>
            <a:pPr>
              <a:spcBef>
                <a:spcPct val="20000"/>
              </a:spcBef>
              <a:buFont typeface="Arial" pitchFamily="34" charset="0"/>
              <a:buChar char="•"/>
            </a:pPr>
            <a:r>
              <a:rPr lang="en-US" sz="2000" dirty="0" smtClean="0"/>
              <a:t>"</a:t>
            </a:r>
            <a:r>
              <a:rPr lang="en-US" sz="2000" dirty="0"/>
              <a:t>Acoustic Sound Damping Foam." Acoustic Foam. Parts Express, 2 June 	2011. Web. 04 June 2013. &lt;http://www.parts-	express.com/</a:t>
            </a:r>
            <a:r>
              <a:rPr lang="en-US" sz="2000" dirty="0" err="1"/>
              <a:t>pe</a:t>
            </a:r>
            <a:r>
              <a:rPr lang="en-US" sz="2000" dirty="0"/>
              <a:t>/</a:t>
            </a:r>
            <a:r>
              <a:rPr lang="en-US" sz="2000" dirty="0" err="1"/>
              <a:t>showdetl.cfm?partnumber</a:t>
            </a:r>
            <a:r>
              <a:rPr lang="en-US" sz="2000" dirty="0"/>
              <a:t>=260-516</a:t>
            </a:r>
            <a:r>
              <a:rPr lang="en-US" sz="2000" dirty="0" smtClean="0"/>
              <a:t>&gt;.</a:t>
            </a:r>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35</a:t>
            </a:fld>
            <a:endParaRPr lang="en-US"/>
          </a:p>
        </p:txBody>
      </p:sp>
    </p:spTree>
    <p:extLst>
      <p:ext uri="{BB962C8B-B14F-4D97-AF65-F5344CB8AC3E}">
        <p14:creationId xmlns:p14="http://schemas.microsoft.com/office/powerpoint/2010/main" val="2617730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10"/>
          <p:cNvSpPr>
            <a:spLocks noGrp="1"/>
          </p:cNvSpPr>
          <p:nvPr>
            <p:ph sz="half" idx="4294967295"/>
          </p:nvPr>
        </p:nvSpPr>
        <p:spPr>
          <a:xfrm>
            <a:off x="0" y="0"/>
            <a:ext cx="9144000" cy="6880225"/>
          </a:xfrm>
          <a:solidFill>
            <a:srgbClr val="00CCFF">
              <a:alpha val="50980"/>
            </a:srgbClr>
          </a:solidFill>
        </p:spPr>
        <p:txBody>
          <a:bodyPr/>
          <a:lstStyle/>
          <a:p>
            <a:pPr marL="0" indent="0">
              <a:buFont typeface="Arial" pitchFamily="34" charset="0"/>
              <a:buNone/>
            </a:pPr>
            <a:r>
              <a:rPr lang="en-US" sz="2800" smtClean="0"/>
              <a:t>   </a:t>
            </a:r>
          </a:p>
        </p:txBody>
      </p:sp>
      <p:sp>
        <p:nvSpPr>
          <p:cNvPr id="47108" name="Title 9"/>
          <p:cNvSpPr>
            <a:spLocks noGrp="1"/>
          </p:cNvSpPr>
          <p:nvPr>
            <p:ph type="title" idx="4294967295"/>
          </p:nvPr>
        </p:nvSpPr>
        <p:spPr>
          <a:solidFill>
            <a:schemeClr val="bg1">
              <a:alpha val="59999"/>
            </a:schemeClr>
          </a:solidFill>
        </p:spPr>
        <p:txBody>
          <a:bodyPr/>
          <a:lstStyle/>
          <a:p>
            <a:pPr algn="l"/>
            <a:r>
              <a:rPr lang="en-US" dirty="0" smtClean="0">
                <a:latin typeface="Gill Sans MT" pitchFamily="34" charset="0"/>
              </a:rPr>
              <a:t>   Works Cited</a:t>
            </a:r>
          </a:p>
        </p:txBody>
      </p:sp>
      <p:sp>
        <p:nvSpPr>
          <p:cNvPr id="4710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000" dirty="0"/>
              <a:t>"Applications / Residential / Residential Home Studios." </a:t>
            </a:r>
            <a:r>
              <a:rPr lang="en-US" sz="2000" dirty="0" err="1"/>
              <a:t>Auralex</a:t>
            </a:r>
            <a:r>
              <a:rPr lang="en-US" sz="2000" dirty="0"/>
              <a:t> Acoustics. 	</a:t>
            </a:r>
            <a:r>
              <a:rPr lang="en-US" sz="2000" dirty="0" err="1"/>
              <a:t>Auralex</a:t>
            </a:r>
            <a:r>
              <a:rPr lang="en-US" sz="2000" dirty="0"/>
              <a:t> Acoustics, 2013. Web. 04 June 2013. 	&lt;http://www.auralexelite.com/applicatons/residential_home_studio	.asp&gt;.</a:t>
            </a:r>
          </a:p>
          <a:p>
            <a:pPr>
              <a:spcBef>
                <a:spcPct val="20000"/>
              </a:spcBef>
              <a:buFont typeface="Arial" pitchFamily="34" charset="0"/>
              <a:buChar char="•"/>
            </a:pPr>
            <a:r>
              <a:rPr lang="en-US" sz="2000" dirty="0" smtClean="0"/>
              <a:t>"</a:t>
            </a:r>
            <a:r>
              <a:rPr lang="en-US" sz="2000" dirty="0"/>
              <a:t>Get Detailed and Precise Products with Foam Compression Cutting | The 	</a:t>
            </a:r>
            <a:r>
              <a:rPr lang="en-US" sz="2000" dirty="0" smtClean="0"/>
              <a:t>Foam </a:t>
            </a:r>
            <a:r>
              <a:rPr lang="en-US" sz="2000" dirty="0"/>
              <a:t>Factory." The Foam Factory. The Foam Factory, </a:t>
            </a:r>
            <a:r>
              <a:rPr lang="en-US" sz="2000" dirty="0" err="1"/>
              <a:t>n.d.</a:t>
            </a:r>
            <a:r>
              <a:rPr lang="en-US" sz="2000" dirty="0"/>
              <a:t> Web. 04 </a:t>
            </a:r>
            <a:r>
              <a:rPr lang="en-US" sz="2000" dirty="0" smtClean="0"/>
              <a:t>	June </a:t>
            </a:r>
            <a:r>
              <a:rPr lang="en-US" sz="2000" dirty="0"/>
              <a:t>2013. &lt;http://</a:t>
            </a:r>
            <a:r>
              <a:rPr lang="en-US" sz="2000" dirty="0" smtClean="0"/>
              <a:t>www.thefoamfactory.com/blog/index.php/get-	detailed-and-precise-products-with-foam-compression-cutting&gt;.</a:t>
            </a:r>
          </a:p>
          <a:p>
            <a:pPr>
              <a:spcBef>
                <a:spcPct val="20000"/>
              </a:spcBef>
              <a:buFont typeface="Arial" pitchFamily="34" charset="0"/>
              <a:buChar char="•"/>
            </a:pPr>
            <a:r>
              <a:rPr lang="en-US" sz="2000" dirty="0" smtClean="0"/>
              <a:t>"</a:t>
            </a:r>
            <a:r>
              <a:rPr lang="en-US" sz="2000" dirty="0"/>
              <a:t>Refine a Room’s Sound With Custom Acoustical Sound Treatment." The 	Foam Factory. Foam Factory, 5 July 2012. Web. 04 June 2013. 	&lt;http://www.foambymail.com/blog/refine-a-rooms-sound-with-	custom-acoustical-sound-treatment/&gt;.</a:t>
            </a:r>
          </a:p>
          <a:p>
            <a:pPr>
              <a:spcBef>
                <a:spcPct val="20000"/>
              </a:spcBef>
              <a:buFont typeface="Arial" pitchFamily="34" charset="0"/>
              <a:buChar char="•"/>
            </a:pPr>
            <a:endParaRPr lang="en-US" sz="2000" dirty="0" smtClean="0"/>
          </a:p>
        </p:txBody>
      </p:sp>
      <p:sp>
        <p:nvSpPr>
          <p:cNvPr id="2" name="Slide Number Placeholder 1"/>
          <p:cNvSpPr>
            <a:spLocks noGrp="1"/>
          </p:cNvSpPr>
          <p:nvPr>
            <p:ph type="sldNum" sz="quarter" idx="12"/>
          </p:nvPr>
        </p:nvSpPr>
        <p:spPr/>
        <p:txBody>
          <a:bodyPr/>
          <a:lstStyle/>
          <a:p>
            <a:pPr>
              <a:defRPr/>
            </a:pPr>
            <a:fld id="{6ABFF146-703C-449C-9411-C9DAD9C7C295}" type="slidenum">
              <a:rPr lang="en-US" smtClean="0"/>
              <a:pPr>
                <a:defRPr/>
              </a:pPr>
              <a:t>36</a:t>
            </a:fld>
            <a:endParaRPr lang="en-US"/>
          </a:p>
        </p:txBody>
      </p:sp>
    </p:spTree>
    <p:extLst>
      <p:ext uri="{BB962C8B-B14F-4D97-AF65-F5344CB8AC3E}">
        <p14:creationId xmlns:p14="http://schemas.microsoft.com/office/powerpoint/2010/main" val="4222672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9"/>
          <p:cNvSpPr txBox="1">
            <a:spLocks/>
          </p:cNvSpPr>
          <p:nvPr/>
        </p:nvSpPr>
        <p:spPr bwMode="auto">
          <a:xfrm>
            <a:off x="0" y="0"/>
            <a:ext cx="9144000" cy="6858000"/>
          </a:xfrm>
          <a:prstGeom prst="rect">
            <a:avLst/>
          </a:prstGeom>
          <a:solidFill>
            <a:srgbClr val="00CC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20000"/>
              </a:spcBef>
              <a:buFont typeface="Arial" pitchFamily="34" charset="0"/>
              <a:buNone/>
            </a:pPr>
            <a:r>
              <a:rPr lang="en-US" sz="3200">
                <a:solidFill>
                  <a:srgbClr val="898989"/>
                </a:solidFill>
              </a:rPr>
              <a:t>   </a:t>
            </a:r>
          </a:p>
        </p:txBody>
      </p:sp>
      <p:sp>
        <p:nvSpPr>
          <p:cNvPr id="4" name="Title 3"/>
          <p:cNvSpPr>
            <a:spLocks noGrp="1"/>
          </p:cNvSpPr>
          <p:nvPr>
            <p:ph type="title"/>
          </p:nvPr>
        </p:nvSpPr>
        <p:spPr>
          <a:xfrm>
            <a:off x="685800" y="2476500"/>
            <a:ext cx="7772400" cy="1904999"/>
          </a:xfrm>
          <a:solidFill>
            <a:schemeClr val="bg1">
              <a:alpha val="60000"/>
            </a:schemeClr>
          </a:solidFill>
        </p:spPr>
        <p:txBody>
          <a:bodyPr/>
          <a:lstStyle/>
          <a:p>
            <a:pPr algn="ctr"/>
            <a:r>
              <a:rPr lang="en-US" dirty="0">
                <a:latin typeface="Gill Sans MT" pitchFamily="34" charset="0"/>
              </a:rPr>
              <a:t> </a:t>
            </a:r>
            <a:r>
              <a:rPr lang="en-US" dirty="0" smtClean="0">
                <a:latin typeface="Gill Sans MT" pitchFamily="34" charset="0"/>
              </a:rPr>
              <a:t/>
            </a:r>
            <a:br>
              <a:rPr lang="en-US" dirty="0" smtClean="0">
                <a:latin typeface="Gill Sans MT" pitchFamily="34" charset="0"/>
              </a:rPr>
            </a:br>
            <a:r>
              <a:rPr lang="en-US" dirty="0" smtClean="0">
                <a:latin typeface="Gill Sans MT" pitchFamily="34" charset="0"/>
              </a:rPr>
              <a:t>Any Questions?</a:t>
            </a:r>
            <a:endParaRPr lang="en-US" dirty="0"/>
          </a:p>
        </p:txBody>
      </p:sp>
      <p:sp>
        <p:nvSpPr>
          <p:cNvPr id="2" name="Slide Number Placeholder 1"/>
          <p:cNvSpPr>
            <a:spLocks noGrp="1"/>
          </p:cNvSpPr>
          <p:nvPr>
            <p:ph type="sldNum" sz="quarter" idx="12"/>
          </p:nvPr>
        </p:nvSpPr>
        <p:spPr/>
        <p:txBody>
          <a:bodyPr/>
          <a:lstStyle/>
          <a:p>
            <a:pPr>
              <a:defRPr/>
            </a:pPr>
            <a:fld id="{BE74A486-0D9C-4105-9345-AF6A1E43A734}" type="slidenum">
              <a:rPr lang="en-US" smtClean="0"/>
              <a:pPr>
                <a:defRPr/>
              </a:pPr>
              <a:t>37</a:t>
            </a:fld>
            <a:endParaRPr lang="en-US"/>
          </a:p>
        </p:txBody>
      </p:sp>
    </p:spTree>
    <p:extLst>
      <p:ext uri="{BB962C8B-B14F-4D97-AF65-F5344CB8AC3E}">
        <p14:creationId xmlns:p14="http://schemas.microsoft.com/office/powerpoint/2010/main" val="3145029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Content Placeholder 10"/>
          <p:cNvSpPr txBox="1">
            <a:spLocks/>
          </p:cNvSpPr>
          <p:nvPr/>
        </p:nvSpPr>
        <p:spPr bwMode="auto">
          <a:xfrm>
            <a:off x="0" y="0"/>
            <a:ext cx="9144000" cy="6880225"/>
          </a:xfrm>
          <a:prstGeom prst="rect">
            <a:avLst/>
          </a:prstGeom>
          <a:solidFill>
            <a:srgbClr val="00CC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None/>
            </a:pPr>
            <a:r>
              <a:rPr lang="en-US" sz="2400"/>
              <a:t>   </a:t>
            </a:r>
          </a:p>
        </p:txBody>
      </p:sp>
      <p:sp>
        <p:nvSpPr>
          <p:cNvPr id="16388"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Acoustic Foam Used</a:t>
            </a:r>
          </a:p>
        </p:txBody>
      </p:sp>
      <p:sp>
        <p:nvSpPr>
          <p:cNvPr id="4" name="Text Placeholder 3"/>
          <p:cNvSpPr>
            <a:spLocks noGrp="1"/>
          </p:cNvSpPr>
          <p:nvPr>
            <p:ph type="body" idx="1"/>
          </p:nvPr>
        </p:nvSpPr>
        <p:spPr>
          <a:xfrm>
            <a:off x="457200" y="1828800"/>
            <a:ext cx="4040188" cy="457200"/>
          </a:xfrm>
          <a:solidFill>
            <a:schemeClr val="bg1">
              <a:alpha val="60000"/>
            </a:schemeClr>
          </a:solidFill>
        </p:spPr>
        <p:txBody>
          <a:bodyPr rtlCol="0">
            <a:normAutofit/>
          </a:bodyPr>
          <a:lstStyle/>
          <a:p>
            <a:pPr algn="ctr" fontAlgn="auto">
              <a:spcAft>
                <a:spcPts val="0"/>
              </a:spcAft>
              <a:defRPr/>
            </a:pPr>
            <a:r>
              <a:rPr lang="en-US" dirty="0" smtClean="0"/>
              <a:t>Wedge Foam</a:t>
            </a:r>
            <a:endParaRPr lang="en-US" dirty="0"/>
          </a:p>
        </p:txBody>
      </p:sp>
      <p:sp>
        <p:nvSpPr>
          <p:cNvPr id="5" name="Text Placeholder 4"/>
          <p:cNvSpPr>
            <a:spLocks noGrp="1"/>
          </p:cNvSpPr>
          <p:nvPr>
            <p:ph type="body" sz="quarter" idx="3"/>
          </p:nvPr>
        </p:nvSpPr>
        <p:spPr>
          <a:xfrm>
            <a:off x="4648200" y="1828800"/>
            <a:ext cx="4041775" cy="457200"/>
          </a:xfrm>
          <a:solidFill>
            <a:schemeClr val="bg1">
              <a:alpha val="60000"/>
            </a:schemeClr>
          </a:solidFill>
        </p:spPr>
        <p:txBody>
          <a:bodyPr rtlCol="0">
            <a:normAutofit/>
          </a:bodyPr>
          <a:lstStyle/>
          <a:p>
            <a:pPr algn="ctr" fontAlgn="auto">
              <a:spcAft>
                <a:spcPts val="0"/>
              </a:spcAft>
              <a:defRPr/>
            </a:pPr>
            <a:r>
              <a:rPr lang="en-US" dirty="0" smtClean="0"/>
              <a:t>Pyramid Foam</a:t>
            </a:r>
          </a:p>
        </p:txBody>
      </p:sp>
      <p:sp>
        <p:nvSpPr>
          <p:cNvPr id="2" name="TextBox 1"/>
          <p:cNvSpPr txBox="1"/>
          <p:nvPr/>
        </p:nvSpPr>
        <p:spPr>
          <a:xfrm>
            <a:off x="4648200" y="5047634"/>
            <a:ext cx="4038600" cy="384721"/>
          </a:xfrm>
          <a:prstGeom prst="rect">
            <a:avLst/>
          </a:prstGeom>
          <a:solidFill>
            <a:schemeClr val="bg1">
              <a:alpha val="60000"/>
            </a:schemeClr>
          </a:solidFill>
        </p:spPr>
        <p:txBody>
          <a:bodyPr wrap="square" rtlCol="0">
            <a:spAutoFit/>
          </a:bodyPr>
          <a:lstStyle/>
          <a:p>
            <a:r>
              <a:rPr lang="en-US" sz="1100" dirty="0">
                <a:latin typeface="+mj-lt"/>
              </a:rPr>
              <a:t>http://</a:t>
            </a:r>
            <a:r>
              <a:rPr lang="en-US" sz="1100" dirty="0" smtClean="0">
                <a:latin typeface="+mj-lt"/>
              </a:rPr>
              <a:t>www.foambymail.com/AP4/acoustical-4-pyramid-foam.html</a:t>
            </a:r>
          </a:p>
          <a:p>
            <a:r>
              <a:rPr lang="en-US" sz="800" dirty="0">
                <a:latin typeface="+mj-lt"/>
              </a:rPr>
              <a:t> </a:t>
            </a:r>
            <a:r>
              <a:rPr lang="en-US" sz="800" dirty="0" smtClean="0">
                <a:latin typeface="+mj-lt"/>
              </a:rPr>
              <a:t>   </a:t>
            </a:r>
            <a:endParaRPr lang="en-US" sz="800" dirty="0">
              <a:latin typeface="+mj-lt"/>
            </a:endParaRPr>
          </a:p>
        </p:txBody>
      </p:sp>
      <p:pic>
        <p:nvPicPr>
          <p:cNvPr id="1026" name="Picture 2" descr="http://www.foambymail.com/blog/wp-content/uploads/Dsc0058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0"/>
            <a:ext cx="4038600" cy="2792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5078412"/>
            <a:ext cx="4038600" cy="369332"/>
          </a:xfrm>
          <a:prstGeom prst="rect">
            <a:avLst/>
          </a:prstGeom>
          <a:solidFill>
            <a:schemeClr val="bg1">
              <a:alpha val="60000"/>
            </a:schemeClr>
          </a:solidFill>
        </p:spPr>
        <p:txBody>
          <a:bodyPr wrap="square" rtlCol="0">
            <a:spAutoFit/>
          </a:bodyPr>
          <a:lstStyle/>
          <a:p>
            <a:r>
              <a:rPr lang="en-US" sz="900" dirty="0">
                <a:latin typeface="+mj-lt"/>
              </a:rPr>
              <a:t>http://www.foambymail.com/blog/refine-a-rooms-sound-with-custom-acoustical-sound-treatment/</a:t>
            </a:r>
          </a:p>
        </p:txBody>
      </p:sp>
      <p:sp>
        <p:nvSpPr>
          <p:cNvPr id="6" name="Slide Number Placeholder 5"/>
          <p:cNvSpPr>
            <a:spLocks noGrp="1"/>
          </p:cNvSpPr>
          <p:nvPr>
            <p:ph type="sldNum" sz="quarter" idx="12"/>
          </p:nvPr>
        </p:nvSpPr>
        <p:spPr/>
        <p:txBody>
          <a:bodyPr/>
          <a:lstStyle/>
          <a:p>
            <a:pPr>
              <a:defRPr/>
            </a:pPr>
            <a:fld id="{060FEC5B-0227-473A-A40D-41D843785F07}" type="slidenum">
              <a:rPr lang="en-US" smtClean="0"/>
              <a:pPr>
                <a:defRPr/>
              </a:pPr>
              <a:t>4</a:t>
            </a:fld>
            <a:endParaRPr lang="en-US"/>
          </a:p>
        </p:txBody>
      </p:sp>
      <p:pic>
        <p:nvPicPr>
          <p:cNvPr id="1028" name="Picture 4" descr="http://images.thomann.de/pics/prod/2205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1" y="2286000"/>
            <a:ext cx="4038600" cy="27924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1" y="2277268"/>
            <a:ext cx="40386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ontent Placeholder 10"/>
          <p:cNvSpPr txBox="1">
            <a:spLocks/>
          </p:cNvSpPr>
          <p:nvPr/>
        </p:nvSpPr>
        <p:spPr bwMode="auto">
          <a:xfrm>
            <a:off x="0" y="0"/>
            <a:ext cx="9144000" cy="6880225"/>
          </a:xfrm>
          <a:prstGeom prst="rect">
            <a:avLst/>
          </a:prstGeom>
          <a:solidFill>
            <a:srgbClr val="00CC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None/>
            </a:pPr>
            <a:r>
              <a:rPr lang="en-US" sz="2400"/>
              <a:t>   </a:t>
            </a:r>
          </a:p>
        </p:txBody>
      </p:sp>
      <p:sp>
        <p:nvSpPr>
          <p:cNvPr id="17412"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Other Acoustic Foam</a:t>
            </a:r>
          </a:p>
        </p:txBody>
      </p:sp>
      <p:sp>
        <p:nvSpPr>
          <p:cNvPr id="4" name="Text Placeholder 3"/>
          <p:cNvSpPr>
            <a:spLocks noGrp="1"/>
          </p:cNvSpPr>
          <p:nvPr>
            <p:ph type="body" idx="1"/>
          </p:nvPr>
        </p:nvSpPr>
        <p:spPr>
          <a:xfrm>
            <a:off x="457200" y="1828800"/>
            <a:ext cx="2590800" cy="446088"/>
          </a:xfrm>
          <a:solidFill>
            <a:schemeClr val="bg1">
              <a:alpha val="60000"/>
            </a:schemeClr>
          </a:solidFill>
        </p:spPr>
        <p:txBody>
          <a:bodyPr rtlCol="0">
            <a:normAutofit lnSpcReduction="10000"/>
          </a:bodyPr>
          <a:lstStyle/>
          <a:p>
            <a:pPr algn="ctr" fontAlgn="auto">
              <a:spcAft>
                <a:spcPts val="0"/>
              </a:spcAft>
              <a:defRPr/>
            </a:pPr>
            <a:r>
              <a:rPr lang="en-US" dirty="0" err="1" smtClean="0"/>
              <a:t>Eggcrate</a:t>
            </a:r>
            <a:r>
              <a:rPr lang="en-US" dirty="0" smtClean="0"/>
              <a:t> Foam</a:t>
            </a:r>
            <a:endParaRPr lang="en-US" dirty="0"/>
          </a:p>
        </p:txBody>
      </p:sp>
      <p:sp>
        <p:nvSpPr>
          <p:cNvPr id="2" name="Text Placeholder 1"/>
          <p:cNvSpPr>
            <a:spLocks noGrp="1"/>
          </p:cNvSpPr>
          <p:nvPr>
            <p:ph type="body" sz="quarter" idx="3"/>
          </p:nvPr>
        </p:nvSpPr>
        <p:spPr>
          <a:xfrm>
            <a:off x="6096000" y="1824038"/>
            <a:ext cx="2587625" cy="447675"/>
          </a:xfrm>
          <a:solidFill>
            <a:schemeClr val="bg1">
              <a:alpha val="60000"/>
            </a:schemeClr>
          </a:solidFill>
        </p:spPr>
        <p:txBody>
          <a:bodyPr rtlCol="0">
            <a:normAutofit lnSpcReduction="10000"/>
          </a:bodyPr>
          <a:lstStyle/>
          <a:p>
            <a:pPr algn="ctr" fontAlgn="auto">
              <a:spcAft>
                <a:spcPts val="0"/>
              </a:spcAft>
              <a:defRPr/>
            </a:pPr>
            <a:r>
              <a:rPr lang="en-US" dirty="0" smtClean="0"/>
              <a:t>Grid Foam</a:t>
            </a:r>
          </a:p>
        </p:txBody>
      </p:sp>
      <p:sp>
        <p:nvSpPr>
          <p:cNvPr id="13" name="Text Placeholder 3"/>
          <p:cNvSpPr txBox="1">
            <a:spLocks/>
          </p:cNvSpPr>
          <p:nvPr/>
        </p:nvSpPr>
        <p:spPr>
          <a:xfrm>
            <a:off x="3252788" y="1824038"/>
            <a:ext cx="2590800" cy="447675"/>
          </a:xfrm>
          <a:prstGeom prst="rect">
            <a:avLst/>
          </a:prstGeom>
          <a:solidFill>
            <a:schemeClr val="bg1">
              <a:alpha val="60000"/>
            </a:schemeClr>
          </a:solidFill>
        </p:spPr>
        <p:txBody>
          <a:bodyPr anchor="b">
            <a:normAutofit lnSpcReduction="10000"/>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fontAlgn="auto">
              <a:spcAft>
                <a:spcPts val="0"/>
              </a:spcAft>
              <a:defRPr/>
            </a:pPr>
            <a:r>
              <a:rPr lang="en-US" dirty="0" smtClean="0"/>
              <a:t>Spade Foam</a:t>
            </a:r>
            <a:endParaRPr lang="en-US" dirty="0"/>
          </a:p>
        </p:txBody>
      </p:sp>
      <p:pic>
        <p:nvPicPr>
          <p:cNvPr id="17416" name="Content Placeholder 7"/>
          <p:cNvPicPr preferRelativeResize="0">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3252788" y="2279650"/>
            <a:ext cx="2590800" cy="2111375"/>
          </a:xfrm>
        </p:spPr>
      </p:pic>
      <p:pic>
        <p:nvPicPr>
          <p:cNvPr id="17417" name="Picture 13"/>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271713"/>
            <a:ext cx="2587625"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7570"/>
          <a:stretch/>
        </p:blipFill>
        <p:spPr>
          <a:xfrm>
            <a:off x="457200" y="2271713"/>
            <a:ext cx="2590800" cy="2112962"/>
          </a:xfrm>
          <a:prstGeom prst="rect">
            <a:avLst/>
          </a:prstGeom>
        </p:spPr>
      </p:pic>
      <p:sp>
        <p:nvSpPr>
          <p:cNvPr id="7" name="TextBox 6"/>
          <p:cNvSpPr txBox="1"/>
          <p:nvPr/>
        </p:nvSpPr>
        <p:spPr>
          <a:xfrm>
            <a:off x="457200" y="4384675"/>
            <a:ext cx="2590800" cy="338554"/>
          </a:xfrm>
          <a:prstGeom prst="rect">
            <a:avLst/>
          </a:prstGeom>
          <a:solidFill>
            <a:schemeClr val="bg1">
              <a:alpha val="60000"/>
            </a:schemeClr>
          </a:solidFill>
        </p:spPr>
        <p:txBody>
          <a:bodyPr wrap="square" rtlCol="0">
            <a:spAutoFit/>
          </a:bodyPr>
          <a:lstStyle/>
          <a:p>
            <a:r>
              <a:rPr lang="en-US" sz="800" dirty="0"/>
              <a:t>http://www.parts-express.com/pe/showdetl.cfm?partnumber=260-516</a:t>
            </a:r>
          </a:p>
        </p:txBody>
      </p:sp>
      <p:sp>
        <p:nvSpPr>
          <p:cNvPr id="8" name="TextBox 7"/>
          <p:cNvSpPr txBox="1"/>
          <p:nvPr/>
        </p:nvSpPr>
        <p:spPr>
          <a:xfrm>
            <a:off x="6092825" y="4384675"/>
            <a:ext cx="2590800" cy="338554"/>
          </a:xfrm>
          <a:prstGeom prst="rect">
            <a:avLst/>
          </a:prstGeom>
          <a:solidFill>
            <a:schemeClr val="bg1">
              <a:alpha val="60000"/>
            </a:schemeClr>
          </a:solidFill>
        </p:spPr>
        <p:txBody>
          <a:bodyPr wrap="square" rtlCol="0">
            <a:spAutoFit/>
          </a:bodyPr>
          <a:lstStyle/>
          <a:p>
            <a:r>
              <a:rPr lang="en-US" sz="800" dirty="0"/>
              <a:t>http://canada.foambymail.com/ACG-/acoutical-grid-foam.html</a:t>
            </a:r>
          </a:p>
        </p:txBody>
      </p:sp>
      <p:sp>
        <p:nvSpPr>
          <p:cNvPr id="9" name="TextBox 8"/>
          <p:cNvSpPr txBox="1"/>
          <p:nvPr/>
        </p:nvSpPr>
        <p:spPr>
          <a:xfrm>
            <a:off x="3252788" y="4384675"/>
            <a:ext cx="2590800" cy="310854"/>
          </a:xfrm>
          <a:prstGeom prst="rect">
            <a:avLst/>
          </a:prstGeom>
          <a:solidFill>
            <a:schemeClr val="bg1">
              <a:alpha val="60000"/>
            </a:schemeClr>
          </a:solidFill>
        </p:spPr>
        <p:txBody>
          <a:bodyPr wrap="square" rtlCol="0">
            <a:spAutoFit/>
          </a:bodyPr>
          <a:lstStyle/>
          <a:p>
            <a:r>
              <a:rPr lang="en-US" sz="710" dirty="0"/>
              <a:t>http://www.thefoamfactory.com/blog/index.php/get-detailed-and-precise-products-with-foam-compression-cutting</a:t>
            </a:r>
          </a:p>
        </p:txBody>
      </p:sp>
      <p:sp>
        <p:nvSpPr>
          <p:cNvPr id="3" name="Slide Number Placeholder 2"/>
          <p:cNvSpPr>
            <a:spLocks noGrp="1"/>
          </p:cNvSpPr>
          <p:nvPr>
            <p:ph type="sldNum" sz="quarter" idx="12"/>
          </p:nvPr>
        </p:nvSpPr>
        <p:spPr/>
        <p:txBody>
          <a:bodyPr/>
          <a:lstStyle/>
          <a:p>
            <a:pPr>
              <a:defRPr/>
            </a:pPr>
            <a:fld id="{060FEC5B-0227-473A-A40D-41D843785F07}"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18436" name="Title 9"/>
          <p:cNvSpPr>
            <a:spLocks noGrp="1"/>
          </p:cNvSpPr>
          <p:nvPr>
            <p:ph type="title"/>
          </p:nvPr>
        </p:nvSpPr>
        <p:spPr>
          <a:solidFill>
            <a:schemeClr val="bg1">
              <a:alpha val="59999"/>
            </a:schemeClr>
          </a:solidFill>
        </p:spPr>
        <p:txBody>
          <a:bodyPr/>
          <a:lstStyle/>
          <a:p>
            <a:pPr algn="l"/>
            <a:r>
              <a:rPr lang="en-US" dirty="0" smtClean="0">
                <a:latin typeface="Gill Sans MT" pitchFamily="34" charset="0"/>
              </a:rPr>
              <a:t>   How to Soundproof</a:t>
            </a:r>
          </a:p>
        </p:txBody>
      </p:sp>
      <p:sp>
        <p:nvSpPr>
          <p:cNvPr id="18437" name="Content Placeholder 10"/>
          <p:cNvSpPr txBox="1">
            <a:spLocks/>
          </p:cNvSpPr>
          <p:nvPr/>
        </p:nvSpPr>
        <p:spPr bwMode="auto">
          <a:xfrm>
            <a:off x="457200" y="1595438"/>
            <a:ext cx="8229600" cy="452596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t>Foam goes on walls</a:t>
            </a:r>
          </a:p>
          <a:p>
            <a:pPr>
              <a:spcBef>
                <a:spcPct val="20000"/>
              </a:spcBef>
              <a:buFont typeface="Arial" pitchFamily="34" charset="0"/>
              <a:buChar char="•"/>
            </a:pPr>
            <a:r>
              <a:rPr lang="en-US" sz="2800" dirty="0"/>
              <a:t>Can go between walls</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19460"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How to Soundproof</a:t>
            </a:r>
          </a:p>
        </p:txBody>
      </p:sp>
      <p:sp>
        <p:nvSpPr>
          <p:cNvPr id="2" name="TextBox 1"/>
          <p:cNvSpPr txBox="1"/>
          <p:nvPr/>
        </p:nvSpPr>
        <p:spPr>
          <a:xfrm>
            <a:off x="457200" y="6121400"/>
            <a:ext cx="8229600" cy="261610"/>
          </a:xfrm>
          <a:prstGeom prst="rect">
            <a:avLst/>
          </a:prstGeom>
          <a:solidFill>
            <a:schemeClr val="bg1">
              <a:alpha val="60000"/>
            </a:schemeClr>
          </a:solidFill>
        </p:spPr>
        <p:txBody>
          <a:bodyPr wrap="square" rtlCol="0">
            <a:spAutoFit/>
          </a:bodyPr>
          <a:lstStyle/>
          <a:p>
            <a:r>
              <a:rPr lang="en-US" sz="1050" dirty="0"/>
              <a:t>http://www.auralexelite.com/applicatons/residential_home_studio.asp</a:t>
            </a:r>
          </a:p>
        </p:txBody>
      </p:sp>
      <p:sp>
        <p:nvSpPr>
          <p:cNvPr id="3" name="Slide Number Placeholder 2"/>
          <p:cNvSpPr>
            <a:spLocks noGrp="1"/>
          </p:cNvSpPr>
          <p:nvPr>
            <p:ph type="sldNum" sz="quarter" idx="12"/>
          </p:nvPr>
        </p:nvSpPr>
        <p:spPr/>
        <p:txBody>
          <a:bodyPr/>
          <a:lstStyle/>
          <a:p>
            <a:pPr>
              <a:defRPr/>
            </a:pPr>
            <a:fld id="{6E11C62E-9322-45F7-83E8-61FEB347280A}" type="slidenum">
              <a:rPr lang="en-US" smtClean="0"/>
              <a:pPr>
                <a:defRPr/>
              </a:pPr>
              <a:t>7</a:t>
            </a:fld>
            <a:endParaRPr lang="en-US"/>
          </a:p>
        </p:txBody>
      </p:sp>
      <p:sp>
        <p:nvSpPr>
          <p:cNvPr id="8" name="Content Placeholder 10"/>
          <p:cNvSpPr txBox="1">
            <a:spLocks/>
          </p:cNvSpPr>
          <p:nvPr/>
        </p:nvSpPr>
        <p:spPr bwMode="auto">
          <a:xfrm>
            <a:off x="457200" y="1595438"/>
            <a:ext cx="8229600" cy="452596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spcBef>
                <a:spcPct val="20000"/>
              </a:spcBef>
            </a:pPr>
            <a:r>
              <a:rPr lang="en-US" sz="2800" dirty="0" smtClean="0"/>
              <a:t>   </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4403"/>
            <a:ext cx="8229599" cy="451699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21508"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Problem Statement</a:t>
            </a:r>
          </a:p>
        </p:txBody>
      </p:sp>
      <p:sp>
        <p:nvSpPr>
          <p:cNvPr id="21509"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t>To determine which type of acoustic foam – pyramid or wedge – </a:t>
            </a:r>
            <a:r>
              <a:rPr lang="en-US" sz="2800" dirty="0" smtClean="0"/>
              <a:t>is most effective </a:t>
            </a:r>
            <a:r>
              <a:rPr lang="en-US" sz="2800" dirty="0"/>
              <a:t>for absorbing sound waves and therefore reducing the decibel level of the music played.</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10"/>
          <p:cNvSpPr>
            <a:spLocks noGrp="1"/>
          </p:cNvSpPr>
          <p:nvPr>
            <p:ph sz="half" idx="2"/>
          </p:nvPr>
        </p:nvSpPr>
        <p:spPr>
          <a:xfrm>
            <a:off x="0" y="0"/>
            <a:ext cx="9144000" cy="6880225"/>
          </a:xfrm>
          <a:solidFill>
            <a:srgbClr val="00CCFF">
              <a:alpha val="50980"/>
            </a:srgbClr>
          </a:solidFill>
        </p:spPr>
        <p:txBody>
          <a:bodyPr/>
          <a:lstStyle/>
          <a:p>
            <a:pPr marL="0" indent="0">
              <a:buFont typeface="Arial" pitchFamily="34" charset="0"/>
              <a:buNone/>
            </a:pPr>
            <a:r>
              <a:rPr lang="en-US" smtClean="0"/>
              <a:t>   </a:t>
            </a:r>
          </a:p>
        </p:txBody>
      </p:sp>
      <p:sp>
        <p:nvSpPr>
          <p:cNvPr id="22532" name="Title 9"/>
          <p:cNvSpPr>
            <a:spLocks noGrp="1"/>
          </p:cNvSpPr>
          <p:nvPr>
            <p:ph type="title"/>
          </p:nvPr>
        </p:nvSpPr>
        <p:spPr>
          <a:solidFill>
            <a:schemeClr val="bg1">
              <a:alpha val="59999"/>
            </a:schemeClr>
          </a:solidFill>
        </p:spPr>
        <p:txBody>
          <a:bodyPr/>
          <a:lstStyle/>
          <a:p>
            <a:pPr algn="l"/>
            <a:r>
              <a:rPr lang="en-US" smtClean="0">
                <a:latin typeface="Gill Sans MT" pitchFamily="34" charset="0"/>
              </a:rPr>
              <a:t>   Hypothesis</a:t>
            </a:r>
          </a:p>
        </p:txBody>
      </p:sp>
      <p:sp>
        <p:nvSpPr>
          <p:cNvPr id="22533" name="Content Placeholder 10"/>
          <p:cNvSpPr txBox="1">
            <a:spLocks/>
          </p:cNvSpPr>
          <p:nvPr/>
        </p:nvSpPr>
        <p:spPr bwMode="auto">
          <a:xfrm>
            <a:off x="457200" y="1600200"/>
            <a:ext cx="8229600" cy="45259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sz="2800" dirty="0"/>
              <a:t>If the decibel level of each trial is measured when each trial is run under the same conditions, then the wedge foam will absorb the most sound waves and therefore reduce the decibel level the most.</a:t>
            </a:r>
          </a:p>
        </p:txBody>
      </p:sp>
      <p:sp>
        <p:nvSpPr>
          <p:cNvPr id="2" name="Slide Number Placeholder 1"/>
          <p:cNvSpPr>
            <a:spLocks noGrp="1"/>
          </p:cNvSpPr>
          <p:nvPr>
            <p:ph type="sldNum" sz="quarter" idx="12"/>
          </p:nvPr>
        </p:nvSpPr>
        <p:spPr/>
        <p:txBody>
          <a:bodyPr/>
          <a:lstStyle/>
          <a:p>
            <a:pPr>
              <a:defRPr/>
            </a:pPr>
            <a:fld id="{6E11C62E-9322-45F7-83E8-61FEB347280A}" type="slidenum">
              <a:rPr lang="en-US" smtClean="0"/>
              <a:pPr>
                <a:defRPr/>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811</Words>
  <Application>Microsoft Office PowerPoint</Application>
  <PresentationFormat>On-screen Show (4:3)</PresentationFormat>
  <Paragraphs>231</Paragraphs>
  <Slides>37</Slides>
  <Notes>0</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The Effect of Pyramid and Wedge Acoustic Foam on Reducing Decibel Level</vt:lpstr>
      <vt:lpstr>   Table of Contents</vt:lpstr>
      <vt:lpstr>   Background</vt:lpstr>
      <vt:lpstr>   Acoustic Foam Used</vt:lpstr>
      <vt:lpstr>   Other Acoustic Foam</vt:lpstr>
      <vt:lpstr>   How to Soundproof</vt:lpstr>
      <vt:lpstr>   How to Soundproof</vt:lpstr>
      <vt:lpstr>   Problem Statement</vt:lpstr>
      <vt:lpstr>   Hypothesis</vt:lpstr>
      <vt:lpstr>   The Box Materials</vt:lpstr>
      <vt:lpstr>   Building The Box: Outer</vt:lpstr>
      <vt:lpstr>   Building The Box: Inner</vt:lpstr>
      <vt:lpstr>   Materials</vt:lpstr>
      <vt:lpstr>   Procedures</vt:lpstr>
      <vt:lpstr>   How to Insert Foam</vt:lpstr>
      <vt:lpstr>   Procedures</vt:lpstr>
      <vt:lpstr>   Data</vt:lpstr>
      <vt:lpstr>   Data</vt:lpstr>
      <vt:lpstr>   Wedge Foam</vt:lpstr>
      <vt:lpstr>   Wedge Foam</vt:lpstr>
      <vt:lpstr>   ANOVA – Analysis of Variance</vt:lpstr>
      <vt:lpstr>   ANOVA – Analysis of Variance</vt:lpstr>
      <vt:lpstr>   Results of ANOVA</vt:lpstr>
      <vt:lpstr>   Two-Sample t test</vt:lpstr>
      <vt:lpstr>   Assumptions</vt:lpstr>
      <vt:lpstr>   Two-Sample t test</vt:lpstr>
      <vt:lpstr>   Results of t test</vt:lpstr>
      <vt:lpstr>   Results of t test</vt:lpstr>
      <vt:lpstr>   Conclusion</vt:lpstr>
      <vt:lpstr>   Errors &amp; Inconsistencies</vt:lpstr>
      <vt:lpstr>   Further Research</vt:lpstr>
      <vt:lpstr>   Real World Application</vt:lpstr>
      <vt:lpstr>   Recap</vt:lpstr>
      <vt:lpstr>   Acknowledgements</vt:lpstr>
      <vt:lpstr>   Works Cited</vt:lpstr>
      <vt:lpstr>   Works Cited</vt:lpstr>
      <vt:lpstr>  Any Questions?</vt:lpstr>
    </vt:vector>
  </TitlesOfParts>
  <Company>WCS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Pyramid and Wedge Acoustic Foam on Reducing Decibel Level</dc:title>
  <dc:creator>warren</dc:creator>
  <cp:lastModifiedBy>warren</cp:lastModifiedBy>
  <cp:revision>109</cp:revision>
  <dcterms:created xsi:type="dcterms:W3CDTF">2013-05-17T13:03:08Z</dcterms:created>
  <dcterms:modified xsi:type="dcterms:W3CDTF">2014-04-22T15:48:13Z</dcterms:modified>
</cp:coreProperties>
</file>