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34"/>
  </p:notesMasterIdLst>
  <p:sldIdLst>
    <p:sldId id="256" r:id="rId2"/>
    <p:sldId id="257" r:id="rId3"/>
    <p:sldId id="283" r:id="rId4"/>
    <p:sldId id="285" r:id="rId5"/>
    <p:sldId id="258" r:id="rId6"/>
    <p:sldId id="259" r:id="rId7"/>
    <p:sldId id="282" r:id="rId8"/>
    <p:sldId id="260" r:id="rId9"/>
    <p:sldId id="261" r:id="rId10"/>
    <p:sldId id="273" r:id="rId11"/>
    <p:sldId id="262" r:id="rId12"/>
    <p:sldId id="292" r:id="rId13"/>
    <p:sldId id="263" r:id="rId14"/>
    <p:sldId id="288" r:id="rId15"/>
    <p:sldId id="289" r:id="rId16"/>
    <p:sldId id="293" r:id="rId17"/>
    <p:sldId id="276" r:id="rId18"/>
    <p:sldId id="277" r:id="rId19"/>
    <p:sldId id="279" r:id="rId20"/>
    <p:sldId id="278" r:id="rId21"/>
    <p:sldId id="265" r:id="rId22"/>
    <p:sldId id="267" r:id="rId23"/>
    <p:sldId id="264" r:id="rId24"/>
    <p:sldId id="269" r:id="rId25"/>
    <p:sldId id="274" r:id="rId26"/>
    <p:sldId id="284" r:id="rId27"/>
    <p:sldId id="287" r:id="rId28"/>
    <p:sldId id="268" r:id="rId29"/>
    <p:sldId id="271" r:id="rId30"/>
    <p:sldId id="294" r:id="rId31"/>
    <p:sldId id="270" r:id="rId32"/>
    <p:sldId id="280" r:id="rId3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2362" autoAdjust="0"/>
  </p:normalViewPr>
  <p:slideViewPr>
    <p:cSldViewPr>
      <p:cViewPr>
        <p:scale>
          <a:sx n="100" d="100"/>
          <a:sy n="100" d="100"/>
        </p:scale>
        <p:origin x="-708" y="-3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BIO\DO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IO\DO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IO\DO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IO\DO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Scatter Plot of Standards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chemeClr val="tx1"/>
              </a:solidFill>
            </c:spPr>
          </c:marker>
          <c:xVal>
            <c:numRef>
              <c:f>Sheet1!$A$56:$A$70</c:f>
              <c:numCache>
                <c:formatCode>General</c:formatCode>
                <c:ptCount val="15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numCache>
            </c:numRef>
          </c:xVal>
          <c:yVal>
            <c:numRef>
              <c:f>Sheet1!$B$56:$B$70</c:f>
              <c:numCache>
                <c:formatCode>General</c:formatCode>
                <c:ptCount val="15"/>
                <c:pt idx="1">
                  <c:v>62.4</c:v>
                </c:pt>
                <c:pt idx="2">
                  <c:v>50.6</c:v>
                </c:pt>
                <c:pt idx="3">
                  <c:v>48.8</c:v>
                </c:pt>
                <c:pt idx="4">
                  <c:v>47.2</c:v>
                </c:pt>
                <c:pt idx="5">
                  <c:v>50</c:v>
                </c:pt>
                <c:pt idx="6">
                  <c:v>45.6</c:v>
                </c:pt>
                <c:pt idx="7">
                  <c:v>56.8</c:v>
                </c:pt>
                <c:pt idx="8">
                  <c:v>53.6</c:v>
                </c:pt>
                <c:pt idx="9">
                  <c:v>50.8</c:v>
                </c:pt>
                <c:pt idx="10">
                  <c:v>52.2</c:v>
                </c:pt>
                <c:pt idx="11">
                  <c:v>75.2</c:v>
                </c:pt>
                <c:pt idx="12">
                  <c:v>75</c:v>
                </c:pt>
                <c:pt idx="13">
                  <c:v>76.400000000000006</c:v>
                </c:pt>
                <c:pt idx="14">
                  <c:v>75.599999999999994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770944"/>
        <c:axId val="200600960"/>
      </c:scatterChart>
      <c:valAx>
        <c:axId val="166770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Trial Days</a:t>
                </a:r>
              </a:p>
            </c:rich>
          </c:tx>
          <c:layout>
            <c:manualLayout>
              <c:xMode val="edge"/>
              <c:yMode val="edge"/>
              <c:x val="0.4334914698162734"/>
              <c:y val="0.88793963254593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00600960"/>
        <c:crosses val="autoZero"/>
        <c:crossBetween val="midCat"/>
      </c:valAx>
      <c:valAx>
        <c:axId val="2006009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Light Density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66770944"/>
        <c:crosses val="autoZero"/>
        <c:crossBetween val="midCat"/>
      </c:valAx>
    </c:plotArea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Rate of Change</c:v>
          </c:tx>
          <c:marker>
            <c:symbol val="none"/>
          </c:marker>
          <c:dPt>
            <c:idx val="1"/>
            <c:bubble3D val="0"/>
            <c:spPr>
              <a:ln>
                <a:solidFill>
                  <a:srgbClr val="7030A0"/>
                </a:solidFill>
              </a:ln>
            </c:spPr>
          </c:dPt>
          <c:dLbls>
            <c:dLbl>
              <c:idx val="0"/>
              <c:layout>
                <c:manualLayout>
                  <c:x val="0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8518518518518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" pitchFamily="18" charset="0"/>
                    <a:cs typeface="Times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Sheet2!$B$8:$C$9</c:f>
              <c:multiLvlStrCache>
                <c:ptCount val="2"/>
                <c:lvl>
                  <c:pt idx="0">
                    <c:v>-</c:v>
                  </c:pt>
                  <c:pt idx="1">
                    <c:v>+</c:v>
                  </c:pt>
                </c:lvl>
                <c:lvl>
                  <c:pt idx="0">
                    <c:v>Lemon Juice Concentrate</c:v>
                  </c:pt>
                </c:lvl>
              </c:multiLvlStrCache>
            </c:multiLvlStrRef>
          </c:cat>
          <c:val>
            <c:numRef>
              <c:f>Sheet2!$B$10:$C$10</c:f>
              <c:numCache>
                <c:formatCode>General</c:formatCode>
                <c:ptCount val="2"/>
                <c:pt idx="0">
                  <c:v>60.409100000000002</c:v>
                </c:pt>
                <c:pt idx="1">
                  <c:v>59.564300000000003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608768"/>
        <c:axId val="156618752"/>
      </c:lineChart>
      <c:catAx>
        <c:axId val="156608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" pitchFamily="18" charset="0"/>
                <a:cs typeface="Times" pitchFamily="18" charset="0"/>
              </a:defRPr>
            </a:pPr>
            <a:endParaRPr lang="en-US"/>
          </a:p>
        </c:txPr>
        <c:crossAx val="156618752"/>
        <c:crosses val="autoZero"/>
        <c:auto val="1"/>
        <c:lblAlgn val="ctr"/>
        <c:lblOffset val="100"/>
        <c:noMultiLvlLbl val="0"/>
      </c:catAx>
      <c:valAx>
        <c:axId val="156618752"/>
        <c:scaling>
          <c:orientation val="minMax"/>
          <c:max val="62"/>
          <c:min val="5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Times" pitchFamily="18" charset="0"/>
                    <a:cs typeface="Times" pitchFamily="18" charset="0"/>
                  </a:defRPr>
                </a:pPr>
                <a:r>
                  <a:rPr lang="en-US" sz="1400">
                    <a:latin typeface="Times" pitchFamily="18" charset="0"/>
                    <a:cs typeface="Times" pitchFamily="18" charset="0"/>
                  </a:rPr>
                  <a:t>Lumens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" pitchFamily="18" charset="0"/>
                <a:cs typeface="Times" pitchFamily="18" charset="0"/>
              </a:defRPr>
            </a:pPr>
            <a:endParaRPr lang="en-US"/>
          </a:p>
        </c:txPr>
        <c:crossAx val="156608768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85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Rate of Change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Sheet2!$B$18:$C$19</c:f>
              <c:multiLvlStrCache>
                <c:ptCount val="2"/>
                <c:lvl>
                  <c:pt idx="0">
                    <c:v>-</c:v>
                  </c:pt>
                  <c:pt idx="1">
                    <c:v>+</c:v>
                  </c:pt>
                </c:lvl>
                <c:lvl>
                  <c:pt idx="0">
                    <c:v>Temperature</c:v>
                  </c:pt>
                </c:lvl>
              </c:multiLvlStrCache>
            </c:multiLvlStrRef>
          </c:cat>
          <c:val>
            <c:numRef>
              <c:f>Sheet2!$B$20:$C$20</c:f>
              <c:numCache>
                <c:formatCode>General</c:formatCode>
                <c:ptCount val="2"/>
                <c:pt idx="0">
                  <c:v>60.917535000000001</c:v>
                </c:pt>
                <c:pt idx="1">
                  <c:v>59.055844999999998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93088"/>
        <c:axId val="156819456"/>
      </c:lineChart>
      <c:catAx>
        <c:axId val="156793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6819456"/>
        <c:crosses val="autoZero"/>
        <c:auto val="1"/>
        <c:lblAlgn val="ctr"/>
        <c:lblOffset val="100"/>
        <c:noMultiLvlLbl val="0"/>
      </c:catAx>
      <c:valAx>
        <c:axId val="156819456"/>
        <c:scaling>
          <c:orientation val="minMax"/>
          <c:max val="62"/>
          <c:min val="5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Lumens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679308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85000"/>
      </a:schemeClr>
    </a:solidFill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Dotted Segment</c:v>
          </c:tx>
          <c:marker>
            <c:symbol val="none"/>
          </c:marker>
          <c:dPt>
            <c:idx val="1"/>
            <c:bubble3D val="0"/>
            <c:spPr>
              <a:ln>
                <a:solidFill>
                  <a:srgbClr val="0070C0"/>
                </a:solidFill>
              </a:ln>
            </c:spPr>
          </c:dPt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2"/>
              <c:pt idx="0">
                <c:v>-1</c:v>
              </c:pt>
              <c:pt idx="1">
                <c:v>1</c:v>
              </c:pt>
            </c:numLit>
          </c:cat>
          <c:val>
            <c:numRef>
              <c:f>Sheet4!$D$10:$E$10</c:f>
              <c:numCache>
                <c:formatCode>General</c:formatCode>
                <c:ptCount val="2"/>
                <c:pt idx="0">
                  <c:v>60.454549999999998</c:v>
                </c:pt>
                <c:pt idx="1">
                  <c:v>57.657140000000005</c:v>
                </c:pt>
              </c:numCache>
            </c:numRef>
          </c:val>
          <c:smooth val="0"/>
        </c:ser>
        <c:ser>
          <c:idx val="1"/>
          <c:order val="1"/>
          <c:tx>
            <c:v>Solid Segment</c:v>
          </c:tx>
          <c:marker>
            <c:symbol val="none"/>
          </c:marker>
          <c:dPt>
            <c:idx val="1"/>
            <c:bubble3D val="0"/>
            <c:spPr>
              <a:ln>
                <a:solidFill>
                  <a:srgbClr val="C00000"/>
                </a:solidFill>
                <a:prstDash val="dash"/>
              </a:ln>
            </c:spPr>
          </c:dPt>
          <c:dLbls>
            <c:dLbl>
              <c:idx val="0"/>
              <c:layout>
                <c:manualLayout>
                  <c:x val="-5.8333333333333431E-2"/>
                  <c:y val="7.8703703703703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2"/>
              <c:pt idx="0">
                <c:v>-1</c:v>
              </c:pt>
              <c:pt idx="1">
                <c:v>1</c:v>
              </c:pt>
            </c:numLit>
          </c:cat>
          <c:val>
            <c:numRef>
              <c:f>Sheet4!$D$11:$E$11</c:f>
              <c:numCache>
                <c:formatCode>General</c:formatCode>
                <c:ptCount val="2"/>
                <c:pt idx="0">
                  <c:v>60.363640000000004</c:v>
                </c:pt>
                <c:pt idx="1">
                  <c:v>61.471429999999998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52224"/>
        <c:axId val="156854144"/>
      </c:lineChart>
      <c:catAx>
        <c:axId val="156852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Lemon Juice Concentration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6854144"/>
        <c:crosses val="autoZero"/>
        <c:auto val="1"/>
        <c:lblAlgn val="ctr"/>
        <c:lblOffset val="100"/>
        <c:noMultiLvlLbl val="0"/>
      </c:catAx>
      <c:valAx>
        <c:axId val="156854144"/>
        <c:scaling>
          <c:orientation val="minMax"/>
          <c:max val="62"/>
          <c:min val="5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6852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33333333333332"/>
          <c:y val="0.39189851268591425"/>
          <c:w val="0.33500000000000002"/>
          <c:h val="0.19768445610965296"/>
        </c:manualLayout>
      </c:layout>
      <c:overlay val="0"/>
    </c:legend>
    <c:plotVisOnly val="1"/>
    <c:dispBlanksAs val="gap"/>
    <c:showDLblsOverMax val="0"/>
  </c:chart>
  <c:spPr>
    <a:solidFill>
      <a:schemeClr val="bg1">
        <a:lumMod val="85000"/>
      </a:schemeClr>
    </a:solidFill>
  </c:spPr>
  <c:txPr>
    <a:bodyPr/>
    <a:lstStyle/>
    <a:p>
      <a:pPr>
        <a:defRPr sz="1400">
          <a:latin typeface="Times" pitchFamily="18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96556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spcBef>
                <a:spcPts val="0"/>
              </a:spcBef>
              <a:buSzPct val="100000"/>
              <a:defRPr sz="4800"/>
            </a:lvl1pPr>
            <a:lvl2pPr indent="304800" algn="ctr">
              <a:spcBef>
                <a:spcPts val="0"/>
              </a:spcBef>
              <a:buSzPct val="100000"/>
              <a:defRPr sz="4800"/>
            </a:lvl2pPr>
            <a:lvl3pPr indent="304800" algn="ctr">
              <a:spcBef>
                <a:spcPts val="0"/>
              </a:spcBef>
              <a:buSzPct val="100000"/>
              <a:defRPr sz="4800"/>
            </a:lvl3pPr>
            <a:lvl4pPr indent="304800" algn="ctr">
              <a:spcBef>
                <a:spcPts val="0"/>
              </a:spcBef>
              <a:buSzPct val="100000"/>
              <a:defRPr sz="4800"/>
            </a:lvl4pPr>
            <a:lvl5pPr indent="304800" algn="ctr">
              <a:spcBef>
                <a:spcPts val="0"/>
              </a:spcBef>
              <a:buSzPct val="100000"/>
              <a:defRPr sz="4800"/>
            </a:lvl5pPr>
            <a:lvl6pPr indent="304800" algn="ctr">
              <a:spcBef>
                <a:spcPts val="0"/>
              </a:spcBef>
              <a:buSzPct val="100000"/>
              <a:defRPr sz="4800"/>
            </a:lvl6pPr>
            <a:lvl7pPr indent="304800" algn="ctr">
              <a:spcBef>
                <a:spcPts val="0"/>
              </a:spcBef>
              <a:buSzPct val="100000"/>
              <a:defRPr sz="4800"/>
            </a:lvl7pPr>
            <a:lvl8pPr indent="304800" algn="ctr">
              <a:spcBef>
                <a:spcPts val="0"/>
              </a:spcBef>
              <a:buSzPct val="100000"/>
              <a:defRPr sz="4800"/>
            </a:lvl8pPr>
            <a:lvl9pPr indent="304800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 marL="0" indent="22860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 marL="0" indent="22860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 marL="0" indent="22860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 marL="0" indent="22860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 marL="0" indent="22860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 marL="0" indent="22860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 marL="0" indent="22860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 marL="0" indent="22860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file.hkedcity.net/1/000/846/public/JCloze.01/JCloze.01/C.03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teur-gastronomy.com/wp-content/uploads/2011/10/copper-cookware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buddies.org/science-fair-projects/project_ideas/Chem_AcidsBasespHScale.shtml" TargetMode="External"/><Relationship Id="rId7" Type="http://schemas.openxmlformats.org/officeDocument/2006/relationships/hyperlink" Target="http://www.aviva.ca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ateur-gastronomy.com/wp-content/uploads/2011/10/copper-cookware.jpg" TargetMode="External"/><Relationship Id="rId5" Type="http://schemas.openxmlformats.org/officeDocument/2006/relationships/hyperlink" Target="http://www.wcs.k12.mi.us/mmstc/students/research/biology/2012/behnke-johnson.asp" TargetMode="External"/><Relationship Id="rId4" Type="http://schemas.openxmlformats.org/officeDocument/2006/relationships/hyperlink" Target="http://www.exptec.com/Expression%20Technologies/Bacteria%20growth%20media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pload.wikimedia.org/wikipedia/commons/e/e4/Lemon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4/Lemon.jpg" TargetMode="External"/><Relationship Id="rId2" Type="http://schemas.openxmlformats.org/officeDocument/2006/relationships/hyperlink" Target="http://www.madfoodscience.com/post/6721642761/le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lri.org/InfoServ/Webpub/fulldocs/ilca_manual4/Microbiology.htm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hyperlink" Target="http://upload.wikimedia.org/wikipedia/commons/e/e4/Lemon.jpg" TargetMode="Externa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if...?</a:t>
            </a:r>
            <a:endParaRPr lang="e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" sz="2400" dirty="0" smtClean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if there was a natural way to cure cancer?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" sz="2400" dirty="0" smtClean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Lemons contain limonin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" sz="2400" dirty="0" smtClean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enough to effectively kill cancer cells.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" sz="2400" dirty="0" smtClean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However, this does not make lemons useless.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lang="e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76" y="1400477"/>
            <a:ext cx="2475187" cy="3685875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5" name="Oval 4"/>
          <p:cNvSpPr/>
          <p:nvPr/>
        </p:nvSpPr>
        <p:spPr>
          <a:xfrm>
            <a:off x="4255819" y="3839107"/>
            <a:ext cx="60422" cy="584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08219" y="3534307"/>
            <a:ext cx="60422" cy="584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60619" y="3839107"/>
            <a:ext cx="60422" cy="584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13019" y="3610507"/>
            <a:ext cx="60422" cy="584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03420" y="1400477"/>
            <a:ext cx="120842" cy="2341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08220" y="1781477"/>
            <a:ext cx="120842" cy="2341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13020" y="1324505"/>
            <a:ext cx="120842" cy="2341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96819">
            <a:off x="1336567" y="749229"/>
            <a:ext cx="1752600" cy="1618907"/>
          </a:xfrm>
          <a:prstGeom prst="flowChartAlternateProcess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86200" y="4629150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Eskuri-Hinz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78948" y="46291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8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533400" y="24976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lang="e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G_5228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6200" y="4629150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Eskuri-Hinz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78948" y="46291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9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 smtClean="0">
              <a:latin typeface="Times" pitchFamily="18" charset="0"/>
            </a:endParaRPr>
          </a:p>
          <a:p>
            <a:endParaRPr lang="en-US" sz="800" dirty="0">
              <a:latin typeface="Times" pitchFamily="18" charset="0"/>
            </a:endParaRPr>
          </a:p>
          <a:p>
            <a:endParaRPr lang="en-US" sz="800" dirty="0" smtClean="0">
              <a:latin typeface="Times" pitchFamily="18" charset="0"/>
            </a:endParaRPr>
          </a:p>
          <a:p>
            <a:endParaRPr lang="en-US" sz="800" dirty="0">
              <a:latin typeface="Times" pitchFamily="18" charset="0"/>
            </a:endParaRPr>
          </a:p>
          <a:p>
            <a:endParaRPr lang="en-US" sz="800" dirty="0" smtClean="0">
              <a:latin typeface="Times" pitchFamily="18" charset="0"/>
            </a:endParaRPr>
          </a:p>
          <a:p>
            <a:endParaRPr lang="en-US" sz="800" dirty="0">
              <a:latin typeface="Times" pitchFamily="18" charset="0"/>
            </a:endParaRPr>
          </a:p>
          <a:p>
            <a:endParaRPr lang="en-US" sz="800" dirty="0" smtClean="0">
              <a:latin typeface="Times" pitchFamily="18" charset="0"/>
            </a:endParaRPr>
          </a:p>
          <a:p>
            <a:endParaRPr lang="en-US" sz="800" dirty="0">
              <a:latin typeface="Times" pitchFamily="18" charset="0"/>
            </a:endParaRPr>
          </a:p>
          <a:p>
            <a:endParaRPr lang="en-US" sz="800" dirty="0" smtClean="0">
              <a:latin typeface="Times" pitchFamily="18" charset="0"/>
            </a:endParaRPr>
          </a:p>
          <a:p>
            <a:endParaRPr lang="en-US" sz="800" dirty="0">
              <a:latin typeface="Times" pitchFamily="18" charset="0"/>
            </a:endParaRPr>
          </a:p>
          <a:p>
            <a:endParaRPr lang="en-US" sz="800" dirty="0" smtClean="0">
              <a:latin typeface="Times" pitchFamily="18" charset="0"/>
            </a:endParaRPr>
          </a:p>
          <a:p>
            <a:endParaRPr lang="en-US" sz="800" dirty="0">
              <a:latin typeface="Times" pitchFamily="18" charset="0"/>
            </a:endParaRPr>
          </a:p>
          <a:p>
            <a:endParaRPr lang="en-US" sz="800" dirty="0" smtClean="0">
              <a:latin typeface="Times" pitchFamily="18" charset="0"/>
            </a:endParaRPr>
          </a:p>
          <a:p>
            <a:endParaRPr lang="en-US" sz="800" dirty="0">
              <a:latin typeface="Times" pitchFamily="18" charset="0"/>
            </a:endParaRPr>
          </a:p>
          <a:p>
            <a:endParaRPr lang="en-US" sz="800" dirty="0" smtClean="0">
              <a:latin typeface="Times" pitchFamily="18" charset="0"/>
            </a:endParaRPr>
          </a:p>
          <a:p>
            <a:endParaRPr lang="en-US" sz="800" dirty="0">
              <a:latin typeface="Times" pitchFamily="18" charset="0"/>
            </a:endParaRPr>
          </a:p>
          <a:p>
            <a:endParaRPr lang="en-US" sz="800" dirty="0" smtClean="0">
              <a:latin typeface="Times" pitchFamily="18" charset="0"/>
            </a:endParaRPr>
          </a:p>
          <a:p>
            <a:endParaRPr lang="en-US" sz="800" dirty="0">
              <a:latin typeface="Times" pitchFamily="18" charset="0"/>
            </a:endParaRPr>
          </a:p>
          <a:p>
            <a:endParaRPr lang="en-US" sz="800" dirty="0" smtClean="0">
              <a:latin typeface="Times" pitchFamily="18" charset="0"/>
            </a:endParaRPr>
          </a:p>
          <a:p>
            <a:endParaRPr lang="en-US" sz="800" dirty="0">
              <a:latin typeface="Times" pitchFamily="18" charset="0"/>
            </a:endParaRPr>
          </a:p>
          <a:p>
            <a:endParaRPr lang="en-US" sz="800" dirty="0" smtClean="0">
              <a:latin typeface="Times" pitchFamily="18" charset="0"/>
            </a:endParaRPr>
          </a:p>
          <a:p>
            <a:r>
              <a:rPr lang="en-US" sz="800" dirty="0">
                <a:latin typeface="Times" pitchFamily="18" charset="0"/>
              </a:rPr>
              <a:t>	</a:t>
            </a:r>
            <a:r>
              <a:rPr lang="en-US" sz="800" dirty="0" smtClean="0">
                <a:latin typeface="Times" pitchFamily="18" charset="0"/>
              </a:rPr>
              <a:t>		</a:t>
            </a:r>
            <a:r>
              <a:rPr lang="en-US" sz="800" dirty="0">
                <a:latin typeface="Times" pitchFamily="18" charset="0"/>
                <a:hlinkClick r:id="rId2"/>
              </a:rPr>
              <a:t>http://ifile.hkedcity.net/1/000/846/public/JCloze.01/JCloze.01/C.03.jpg</a:t>
            </a:r>
            <a:endParaRPr lang="en-US" sz="800" dirty="0">
              <a:latin typeface="Times" pitchFamily="18" charset="0"/>
            </a:endParaRPr>
          </a:p>
          <a:p>
            <a:endParaRPr lang="en-US" sz="800" dirty="0">
              <a:latin typeface="Times" pitchFamily="18" charset="0"/>
            </a:endParaRPr>
          </a:p>
          <a:p>
            <a:endParaRPr lang="en-US" sz="800" dirty="0">
              <a:latin typeface="Times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28751"/>
            <a:ext cx="4815070" cy="2384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4629150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Eskuri-Hinz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78948" y="46291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10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6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lang="e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G_5229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14817"/>
            <a:ext cx="6858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6200" y="4629150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Eskuri-Hinz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78948" y="46291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11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05000" y="2419350"/>
          <a:ext cx="5675630" cy="1041368"/>
        </p:xfrm>
        <a:graphic>
          <a:graphicData uri="http://schemas.openxmlformats.org/drawingml/2006/table">
            <a:tbl>
              <a:tblPr/>
              <a:tblGrid>
                <a:gridCol w="405130"/>
                <a:gridCol w="405130"/>
                <a:gridCol w="405130"/>
                <a:gridCol w="405130"/>
                <a:gridCol w="405130"/>
                <a:gridCol w="405130"/>
                <a:gridCol w="405130"/>
                <a:gridCol w="405130"/>
                <a:gridCol w="405765"/>
                <a:gridCol w="405765"/>
                <a:gridCol w="405765"/>
                <a:gridCol w="405765"/>
                <a:gridCol w="405765"/>
                <a:gridCol w="405765"/>
              </a:tblGrid>
              <a:tr h="309848">
                <a:tc gridSpan="14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Standards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560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62.4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50.6</a:t>
                      </a:r>
                      <a:endParaRPr lang="en-US"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48.8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47.2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50.0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45.6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56.8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53.6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50.8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52.2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75.2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75.0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76.4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75.6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" pitchFamily="18" charset="0"/>
                <a:cs typeface="Times" pitchFamily="18" charset="0"/>
              </a:rPr>
              <a:t>Standards</a:t>
            </a:r>
            <a:endParaRPr lang="en-US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Rate of growth of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E. coli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under the standards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range of standards= 30.8 lumens.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533400" indent="-34290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should be noted that 90.4* was an outlier that would change the data and make the range of standards way too high, therefore it was removed from the standards table.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4629150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Eskuri-Hinz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78948" y="46291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12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8948" y="46291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" pitchFamily="18" charset="0"/>
                <a:cs typeface="Times" pitchFamily="18" charset="0"/>
              </a:rPr>
              <a:t>Scatter Plot of Standards</a:t>
            </a:r>
            <a:endParaRPr lang="en-US" dirty="0">
              <a:latin typeface="Times" pitchFamily="18" charset="0"/>
              <a:cs typeface="Times" pitchFamily="18" charset="0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2743200" y="1428750"/>
          <a:ext cx="3810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86200" y="4629150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Eskuri-Hinz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78948" y="46291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13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81189" y="596265"/>
          <a:ext cx="5381625" cy="3950970"/>
        </p:xfrm>
        <a:graphic>
          <a:graphicData uri="http://schemas.openxmlformats.org/drawingml/2006/table">
            <a:tbl>
              <a:tblPr/>
              <a:tblGrid>
                <a:gridCol w="737968"/>
                <a:gridCol w="863393"/>
                <a:gridCol w="997570"/>
                <a:gridCol w="997570"/>
                <a:gridCol w="892562"/>
                <a:gridCol w="892562"/>
              </a:tblGrid>
              <a:tr h="20002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Growth of </a:t>
                      </a:r>
                      <a:r>
                        <a:rPr lang="en-US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E. Coli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9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Lemon Juice Concentration (1, 2, 3 micro liters) Temperature (36, 37, 38 degrees Celsius)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Standard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(+,+)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(+,-)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(-,-)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(-,+)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90.4*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118.2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110.4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128.6 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105.8 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62.4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50.8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50.0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54.8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49.0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50.6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50.2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52.8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31.8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46.0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48.8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47.4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49.6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47.4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49.0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47.2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47.4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49.6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50.6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50.4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50.0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48.6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51.2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48.0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49.2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45.6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47.2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49.4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42.0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45.6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56.8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56.0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56.2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58.8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59.4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53.6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57.0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56.4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57.4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58.6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50.8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51.2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49.8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49.8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50.0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52.2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50.8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50.0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49.4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49.4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75.2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72.8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76.2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78.2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72.4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75.0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76.4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76.4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77.6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77.4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76.4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75.4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72.6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75.0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76.6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71.6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76.0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59.6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77.2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76.0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Average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59.490909</a:t>
                      </a:r>
                      <a:endParaRPr lang="en-US" sz="1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57.65714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61.47143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60.36364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60.45455</a:t>
                      </a: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505200" y="1123950"/>
            <a:ext cx="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95800" y="1123950"/>
            <a:ext cx="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505200" y="1352550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505200" y="1123950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86200" y="4629150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Eskuri-Hinz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8948" y="46291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14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</p:spPr>
        <p:txBody>
          <a:bodyPr/>
          <a:lstStyle/>
          <a:p>
            <a:pPr algn="ctr"/>
            <a:r>
              <a:rPr lang="en-US" dirty="0" smtClean="0">
                <a:latin typeface="Times" pitchFamily="18" charset="0"/>
                <a:cs typeface="Times" pitchFamily="18" charset="0"/>
              </a:rPr>
              <a:t>Effect of Lemon Juice Concentrate</a:t>
            </a:r>
            <a:endParaRPr lang="en-US" dirty="0">
              <a:latin typeface="Times" pitchFamily="18" charset="0"/>
              <a:cs typeface="Times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1962151"/>
          <a:ext cx="2133600" cy="1756028"/>
        </p:xfrm>
        <a:graphic>
          <a:graphicData uri="http://schemas.openxmlformats.org/drawingml/2006/table">
            <a:tbl>
              <a:tblPr/>
              <a:tblGrid>
                <a:gridCol w="1042628"/>
                <a:gridCol w="1090972"/>
              </a:tblGrid>
              <a:tr h="50996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Lemon Juice Concentrate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42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60.36364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57.6714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422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60.45455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61.47143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99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Avg.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60.4091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Avg. 59.5643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3657600" y="14287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3943352"/>
            <a:ext cx="1885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Times" pitchFamily="18" charset="0"/>
                <a:cs typeface="Times" pitchFamily="18" charset="0"/>
              </a:rPr>
              <a:t>Effect= -0.8448 lumens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4629150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Eskuri-Hinz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78948" y="46291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15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6800" y="1809750"/>
          <a:ext cx="1981200" cy="1808645"/>
        </p:xfrm>
        <a:graphic>
          <a:graphicData uri="http://schemas.openxmlformats.org/drawingml/2006/table">
            <a:tbl>
              <a:tblPr/>
              <a:tblGrid>
                <a:gridCol w="996073"/>
                <a:gridCol w="985127"/>
              </a:tblGrid>
              <a:tr h="17924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Temperature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2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42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60.36364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57.65714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42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61.47143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60.45455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93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Avg. 60.917535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Avg. 59.055845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3848100" y="15049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3714750"/>
            <a:ext cx="2020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Times" pitchFamily="18" charset="0"/>
                <a:cs typeface="Times" pitchFamily="18" charset="0"/>
              </a:rPr>
              <a:t>Effect = -1.86169 lumens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4629150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Eskuri-Hinz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78948" y="46291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16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8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944631298"/>
              </p:ext>
            </p:extLst>
          </p:nvPr>
        </p:nvGraphicFramePr>
        <p:xfrm>
          <a:off x="3733800" y="1200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Effect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705600" y="241935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05600" y="2647950"/>
            <a:ext cx="3048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85800" y="1657350"/>
            <a:ext cx="2819400" cy="1676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2000" y="1885952"/>
            <a:ext cx="2523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Solid Segment Slope=-1.398705</a:t>
            </a:r>
            <a:endParaRPr lang="en-US" dirty="0">
              <a:solidFill>
                <a:srgbClr val="0070C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2190752"/>
            <a:ext cx="2664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Dotted Segment Slope = 0.553895</a:t>
            </a:r>
            <a:endParaRPr lang="en-US" dirty="0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2" y="2495552"/>
            <a:ext cx="2020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Solid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–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Dotted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= </a:t>
            </a:r>
            <a:r>
              <a:rPr lang="en-US" dirty="0" smtClean="0">
                <a:solidFill>
                  <a:srgbClr val="7030A0"/>
                </a:solidFill>
                <a:latin typeface="Times" pitchFamily="18" charset="0"/>
                <a:cs typeface="Times" pitchFamily="18" charset="0"/>
              </a:rPr>
              <a:t>-1.9526 </a:t>
            </a:r>
            <a:endParaRPr lang="en-US" dirty="0">
              <a:solidFill>
                <a:srgbClr val="7030A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1" y="2797375"/>
            <a:ext cx="2143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" pitchFamily="18" charset="0"/>
                <a:cs typeface="Times" pitchFamily="18" charset="0"/>
              </a:rPr>
              <a:t>Interaction Effect= -1.9526</a:t>
            </a:r>
            <a:endParaRPr lang="en-US" dirty="0">
              <a:solidFill>
                <a:srgbClr val="7030A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4629150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Eskuri-Hinz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78948" y="46291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17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685800" y="1428750"/>
            <a:ext cx="77724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Lemon Juice Concentrate and Temperature on </a:t>
            </a:r>
            <a:r>
              <a:rPr lang="en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685800" y="2419350"/>
            <a:ext cx="7772400" cy="12055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Emily Eskuri - Fraser High School</a:t>
            </a:r>
          </a:p>
          <a:p>
            <a:pPr>
              <a:spcBef>
                <a:spcPts val="0"/>
              </a:spcBef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Meredith Hinz - Cousino High School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t Plot.png"/>
          <p:cNvPicPr/>
          <p:nvPr/>
        </p:nvPicPr>
        <p:blipFill>
          <a:blip r:embed="rId2"/>
          <a:srcRect b="78170"/>
          <a:stretch>
            <a:fillRect/>
          </a:stretch>
        </p:blipFill>
        <p:spPr>
          <a:xfrm>
            <a:off x="1363133" y="2071689"/>
            <a:ext cx="6400800" cy="141446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Dot Plot of Effects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752600" y="2724150"/>
            <a:ext cx="76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86200" y="4629150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Eskuri-Hinz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78948" y="46291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18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Results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</a:rPr>
              <a:t>The hypothesis for the experiment was that the greater concentration of lemon juice and the higher temperature will </a:t>
            </a:r>
            <a:r>
              <a:rPr lang="en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decrease </a:t>
            </a:r>
            <a:r>
              <a:rPr lang="en" sz="2400" i="1" dirty="0">
                <a:latin typeface="Times New Roman"/>
                <a:ea typeface="Times New Roman"/>
                <a:cs typeface="Times New Roman"/>
                <a:sym typeface="Times New Roman"/>
              </a:rPr>
              <a:t>Escherichia coli</a:t>
            </a: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</a:rPr>
              <a:t> growth.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4629150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Eskuri-Hinz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78948" y="46291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19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Accept or Reject Hypothesis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e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6970" y="2110085"/>
            <a:ext cx="3070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Rejected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4629150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Eskuri-Hinz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78948" y="46291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20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Results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expected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value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pH breaks down the cell membrane of bacteria.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4629150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Eskuri-Hinz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8948" y="46291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21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Improvements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Should have </a:t>
            </a:r>
            <a:r>
              <a:rPr lang="en" sz="2400" dirty="0">
                <a:latin typeface="Times New Roman" pitchFamily="18" charset="0"/>
                <a:cs typeface="Times New Roman" pitchFamily="18" charset="0"/>
              </a:rPr>
              <a:t>randomized the </a:t>
            </a: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trials so they wer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en’</a:t>
            </a: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t as biased.</a:t>
            </a:r>
          </a:p>
          <a:p>
            <a:pPr marL="38100" lvl="0" indent="0" rtl="0">
              <a:spcBef>
                <a:spcPts val="0"/>
              </a:spcBef>
              <a:buClr>
                <a:schemeClr val="lt1"/>
              </a:buClr>
              <a:buSzPct val="100000"/>
            </a:pPr>
            <a:endParaRPr lang="en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Put </a:t>
            </a:r>
            <a:r>
              <a:rPr lang="en" sz="2400" dirty="0">
                <a:latin typeface="Times New Roman" pitchFamily="18" charset="0"/>
                <a:cs typeface="Times New Roman" pitchFamily="18" charset="0"/>
              </a:rPr>
              <a:t>test tubes in our own beaker because they were moved 3 times</a:t>
            </a: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" dirty="0"/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endParaRPr lang="e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Lab not accessible everyday.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endParaRPr lang="en" sz="2400" dirty="0">
              <a:latin typeface="Times New Roman" pitchFamily="18" charset="0"/>
              <a:cs typeface="Times New Roman" pitchFamily="18" charset="0"/>
            </a:endParaRPr>
          </a:p>
          <a:p>
            <a:pPr marL="38100" lvl="0" indent="0" rtl="0">
              <a:spcBef>
                <a:spcPts val="0"/>
              </a:spcBef>
              <a:buClr>
                <a:schemeClr val="lt1"/>
              </a:buClr>
              <a:buSzPct val="100000"/>
            </a:pPr>
            <a:endParaRPr lang="en" sz="2400" dirty="0">
              <a:latin typeface="Times New Roman" pitchFamily="18" charset="0"/>
              <a:cs typeface="Times New Roman" pitchFamily="18" charset="0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4629150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Eskuri-Hinz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8948" y="46291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22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more research beforehand.</a:t>
            </a:r>
          </a:p>
          <a:p>
            <a:pPr marL="190500" indent="0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management</a:t>
            </a:r>
          </a:p>
          <a:p>
            <a:pPr marL="5334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4629150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Eskuri-Hinz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8948" y="46291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23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Real World Application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Lemons are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antibacterials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334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in food and drinks.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Clean copper cookware</a:t>
            </a:r>
          </a:p>
          <a:p>
            <a:pPr marL="533400" indent="-342900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Disinfect 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3" descr="clean -cookware.jpg"/>
          <p:cNvPicPr>
            <a:picLocks noChangeAspect="1"/>
          </p:cNvPicPr>
          <p:nvPr/>
        </p:nvPicPr>
        <p:blipFill>
          <a:blip r:embed="rId2"/>
          <a:srcRect l="2857" t="2857" r="2857"/>
          <a:stretch>
            <a:fillRect/>
          </a:stretch>
        </p:blipFill>
        <p:spPr>
          <a:xfrm>
            <a:off x="4800600" y="1504950"/>
            <a:ext cx="2514600" cy="259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91000" y="424815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latin typeface="Times" pitchFamily="18" charset="0"/>
                <a:cs typeface="Times" pitchFamily="18" charset="0"/>
                <a:hlinkClick r:id="rId3"/>
              </a:rPr>
              <a:t>http://www.amateur-gastronomy.com/wp-content/uploads/2011/10/copper-cookware.jpg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4629150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Eskuri-Hinz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78948" y="46291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24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Research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Jessica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Behnke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Nicholas Johnson. "Macomb Mathematics Science Technology Center.”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Similar to an experiment from 2012, “The Resistance of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Escherichia coli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Lemon Juice and Baking Soda”.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4629150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Eskuri-Hinz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8948" y="46291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25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Recap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Problem</a:t>
            </a:r>
          </a:p>
          <a:p>
            <a:pPr marL="190500" indent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Hypothesis </a:t>
            </a:r>
          </a:p>
          <a:p>
            <a:pPr marL="5334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Procedure</a:t>
            </a:r>
          </a:p>
          <a:p>
            <a:pPr marL="5334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Effects</a:t>
            </a:r>
          </a:p>
          <a:p>
            <a:pPr marL="5334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pPr marL="533400" indent="-342900">
              <a:buFont typeface="Arial" panose="020B0604020202020204" pitchFamily="34" charset="0"/>
              <a:buChar char="•"/>
            </a:pP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4629150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Eskuri-Hinz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8948" y="46291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26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Works Cited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533400" y="1123952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dirty="0" smtClean="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</a:p>
          <a:p>
            <a:pPr marL="514350" lvl="0" indent="-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dirty="0" smtClean="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"</a:t>
            </a:r>
            <a:r>
              <a:rPr lang="en" sz="1000" dirty="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Acids, Bases, &amp; the PH Scale." </a:t>
            </a:r>
            <a:r>
              <a:rPr lang="en" sz="1000" i="1" dirty="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Acids, Bases, &amp; the PH Scale</a:t>
            </a:r>
            <a:r>
              <a:rPr lang="en" sz="1000" dirty="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Web. 17 May 2014.	&lt;</a:t>
            </a:r>
            <a:r>
              <a:rPr lang="en" sz="1000" dirty="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http://www.sciencebuddies.org/science-fair-projects/project_ideas/Chem_AcidsBasespHScale.shtml</a:t>
            </a:r>
            <a:r>
              <a:rPr lang="en" sz="1000" dirty="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&gt;.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"Bacterial E.coli Growth Media." </a:t>
            </a:r>
            <a:r>
              <a:rPr lang="en" sz="1000" i="1" dirty="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Bacterial E.coli Growth Media</a:t>
            </a:r>
            <a:r>
              <a:rPr lang="en" sz="1000" dirty="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457200" lvl="0" indent="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Expression Technologies Inc., n.d. Web. &lt;</a:t>
            </a:r>
            <a:r>
              <a:rPr lang="en" sz="1000" dirty="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http://www.exptec.com/Expression%20Technologies/Bacteria%20growth%20media.htm</a:t>
            </a:r>
            <a:r>
              <a:rPr lang="en" sz="1000" dirty="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&gt;.</a:t>
            </a:r>
          </a:p>
          <a:p>
            <a:pPr marL="457200" lvl="0" indent="-40005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 dirty="0" smtClean="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Behnke</a:t>
            </a:r>
            <a:r>
              <a:rPr lang="en" sz="1000" dirty="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Jessica, and Nicholas Johnson. "Macomb Mathematics Science Technology Center</a:t>
            </a:r>
            <a:r>
              <a:rPr lang="en" sz="1000" dirty="0" smtClean="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.” </a:t>
            </a:r>
            <a:r>
              <a:rPr lang="en" sz="1000" i="1" dirty="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MMSTC</a:t>
            </a:r>
            <a:r>
              <a:rPr lang="en" sz="1000" dirty="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MMSTC, 2008. Web. 04 Feb. 2014</a:t>
            </a:r>
            <a:r>
              <a:rPr lang="en" sz="1000" dirty="0" smtClean="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.&lt;</a:t>
            </a:r>
            <a:r>
              <a:rPr lang="en" sz="1000" dirty="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http://www.wcs.k12.mi.us/mmstc/students/research/biology/2012/behnke-johnson.asp</a:t>
            </a:r>
            <a:r>
              <a:rPr lang="en" sz="1000" dirty="0" smtClean="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&gt;.</a:t>
            </a:r>
          </a:p>
          <a:p>
            <a:pPr marL="457200" lvl="0" indent="-400050">
              <a:lnSpc>
                <a:spcPct val="200000"/>
              </a:lnSpc>
              <a:buClr>
                <a:schemeClr val="dk1"/>
              </a:buClr>
              <a:buSzPct val="110000"/>
            </a:pPr>
            <a:r>
              <a:rPr lang="en-US" sz="1000" dirty="0" smtClean="0">
                <a:latin typeface="Times" pitchFamily="18" charset="0"/>
                <a:cs typeface="Times" pitchFamily="18" charset="0"/>
              </a:rPr>
              <a:t>"Clean Copper Cookware.“ 1 June 2014 &lt;</a:t>
            </a:r>
            <a:r>
              <a:rPr lang="en-US" sz="1000" dirty="0" smtClean="0">
                <a:latin typeface="Times" pitchFamily="18" charset="0"/>
                <a:cs typeface="Times" pitchFamily="18" charset="0"/>
                <a:hlinkClick r:id="rId6"/>
              </a:rPr>
              <a:t>http://www.amateur-gastronomy.com/wp-content/uploads/2011/10/copper-cookware.jpg</a:t>
            </a:r>
            <a:r>
              <a:rPr lang="en-US" sz="1000" dirty="0" smtClean="0">
                <a:latin typeface="Times" pitchFamily="18" charset="0"/>
                <a:cs typeface="Times" pitchFamily="18" charset="0"/>
              </a:rPr>
              <a:t>&gt;.</a:t>
            </a:r>
          </a:p>
          <a:p>
            <a:pPr marL="457200" lvl="0" indent="-400050">
              <a:lnSpc>
                <a:spcPct val="200000"/>
              </a:lnSpc>
              <a:buClr>
                <a:schemeClr val="dk1"/>
              </a:buClr>
              <a:buSzPct val="110000"/>
            </a:pPr>
            <a:r>
              <a:rPr lang="en" sz="1000" dirty="0" smtClean="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Gordon</a:t>
            </a:r>
            <a:r>
              <a:rPr lang="en" sz="1000" dirty="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E.C. “12 Surprising Health Benefits of Lemons and Limes.”  </a:t>
            </a:r>
            <a:r>
              <a:rPr lang="en" sz="1000" i="1" dirty="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Aviva.ca - Your Health </a:t>
            </a:r>
            <a:r>
              <a:rPr lang="en" sz="1000" i="1" dirty="0" smtClean="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Superstore</a:t>
            </a:r>
            <a:r>
              <a:rPr lang="en" sz="1000" i="1" dirty="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" sz="1000" dirty="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Aviva, 2012. Web.13 May 2014. &lt;</a:t>
            </a:r>
            <a:r>
              <a:rPr lang="en" sz="1000" dirty="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http://www.aviva.ca/</a:t>
            </a:r>
            <a:r>
              <a:rPr lang="en" sz="1000" dirty="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article.asp?articleid=276</a:t>
            </a:r>
            <a:r>
              <a:rPr lang="en" sz="1000" dirty="0" smtClean="0">
                <a:solidFill>
                  <a:srgbClr val="D9D9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&gt;.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4629150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Eskuri-Hinz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8948" y="46291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27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Background Info on Lemons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juice of a lemon is 5%-6% citric acid.</a:t>
            </a:r>
          </a:p>
          <a:p>
            <a:pPr marL="5334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Its citric acid has a low pH of 2.</a:t>
            </a:r>
          </a:p>
          <a:p>
            <a:pPr marL="5334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Breaks down cell membranes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em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4" y="2038350"/>
            <a:ext cx="2695755" cy="190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10200" y="401955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  <a:latin typeface="Times" pitchFamily="18" charset="0"/>
                <a:cs typeface="Times" pitchFamily="18" charset="0"/>
                <a:hlinkClick r:id="rId4"/>
              </a:rPr>
              <a:t>http://upload.wikimedia.org/wikipedia/commons/e/e4/Lemon.jpg</a:t>
            </a:r>
            <a:endParaRPr lang="en-US" sz="8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78948" y="46291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4629150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Eskuri-Hinz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" pitchFamily="18" charset="0"/>
                <a:cs typeface="Times" pitchFamily="18" charset="0"/>
              </a:rPr>
              <a:t>Works Cited</a:t>
            </a:r>
            <a:endParaRPr lang="en-US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200000"/>
              </a:lnSpc>
              <a:buClr>
                <a:schemeClr val="dk1"/>
              </a:buClr>
              <a:buSzPct val="110000"/>
            </a:pPr>
            <a:r>
              <a:rPr lang="en" sz="1000" dirty="0" smtClean="0">
                <a:solidFill>
                  <a:srgbClr val="D9D9D9"/>
                </a:solidFill>
                <a:latin typeface="Times" pitchFamily="18" charset="0"/>
                <a:ea typeface="Times New Roman"/>
                <a:cs typeface="Times" pitchFamily="18" charset="0"/>
                <a:sym typeface="Times New Roman"/>
              </a:rPr>
              <a:t>“Lemons.” </a:t>
            </a:r>
            <a:r>
              <a:rPr lang="en" sz="1000" i="1" dirty="0" smtClean="0">
                <a:solidFill>
                  <a:srgbClr val="D9D9D9"/>
                </a:solidFill>
                <a:latin typeface="Times" pitchFamily="18" charset="0"/>
                <a:ea typeface="Times New Roman"/>
                <a:cs typeface="Times" pitchFamily="18" charset="0"/>
                <a:sym typeface="Times New Roman"/>
              </a:rPr>
              <a:t>Mad Food Science.</a:t>
            </a:r>
            <a:r>
              <a:rPr lang="en" sz="1000" dirty="0" smtClean="0">
                <a:solidFill>
                  <a:srgbClr val="D9D9D9"/>
                </a:solidFill>
                <a:latin typeface="Times" pitchFamily="18" charset="0"/>
                <a:ea typeface="Times New Roman"/>
                <a:cs typeface="Times" pitchFamily="18" charset="0"/>
                <a:sym typeface="Times New Roman"/>
              </a:rPr>
              <a:t> 20 June 2011. Web. 13 May 2014 &lt;</a:t>
            </a:r>
            <a:r>
              <a:rPr lang="en" sz="1000" dirty="0" smtClean="0">
                <a:solidFill>
                  <a:srgbClr val="D9D9D9"/>
                </a:solidFill>
                <a:latin typeface="Times" pitchFamily="18" charset="0"/>
                <a:ea typeface="Times New Roman"/>
                <a:cs typeface="Times" pitchFamily="18" charset="0"/>
                <a:sym typeface="Times New Roman"/>
                <a:hlinkClick r:id="rId2"/>
              </a:rPr>
              <a:t>http://www.madfoodscience.com/post/6721642761/lemons</a:t>
            </a:r>
            <a:r>
              <a:rPr lang="en" sz="1000" dirty="0" smtClean="0">
                <a:solidFill>
                  <a:srgbClr val="D9D9D9"/>
                </a:solidFill>
                <a:latin typeface="Times" pitchFamily="18" charset="0"/>
                <a:ea typeface="Times New Roman"/>
                <a:cs typeface="Times" pitchFamily="18" charset="0"/>
                <a:sym typeface="Times New Roman"/>
              </a:rPr>
              <a:t>&gt;.</a:t>
            </a:r>
          </a:p>
          <a:p>
            <a:pPr>
              <a:lnSpc>
                <a:spcPct val="200000"/>
              </a:lnSpc>
              <a:buClr>
                <a:schemeClr val="dk1"/>
              </a:buClr>
              <a:buSzPct val="110000"/>
            </a:pPr>
            <a:r>
              <a:rPr lang="en-US" sz="1000" i="1" dirty="0" smtClean="0">
                <a:solidFill>
                  <a:schemeClr val="bg1">
                    <a:lumMod val="85000"/>
                  </a:schemeClr>
                </a:solidFill>
                <a:latin typeface="Times" pitchFamily="18" charset="0"/>
                <a:cs typeface="Times" pitchFamily="18" charset="0"/>
              </a:rPr>
              <a:t>“</a:t>
            </a:r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  <a:latin typeface="Times" pitchFamily="18" charset="0"/>
                <a:cs typeface="Times" pitchFamily="18" charset="0"/>
              </a:rPr>
              <a:t>Lemons. </a:t>
            </a:r>
            <a:r>
              <a:rPr lang="en-US" sz="1000" dirty="0" err="1" smtClean="0">
                <a:solidFill>
                  <a:schemeClr val="bg1">
                    <a:lumMod val="85000"/>
                  </a:schemeClr>
                </a:solidFill>
                <a:latin typeface="Times" pitchFamily="18" charset="0"/>
                <a:cs typeface="Times" pitchFamily="18" charset="0"/>
              </a:rPr>
              <a:t>N.d</a:t>
            </a:r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  <a:latin typeface="Times" pitchFamily="18" charset="0"/>
                <a:cs typeface="Times" pitchFamily="18" charset="0"/>
              </a:rPr>
              <a:t> 1 June 2014</a:t>
            </a:r>
            <a:r>
              <a:rPr lang="en-US" sz="1000" dirty="0" smtClean="0">
                <a:latin typeface="Times" pitchFamily="18" charset="0"/>
                <a:cs typeface="Times" pitchFamily="18" charset="0"/>
              </a:rPr>
              <a:t>. &lt;</a:t>
            </a: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  <a:latin typeface="Times" pitchFamily="18" charset="0"/>
                <a:cs typeface="Times" pitchFamily="18" charset="0"/>
                <a:hlinkClick r:id="rId3"/>
              </a:rPr>
              <a:t>http://upload.wikimedia.org/wikipedia/commons/e/e4/Lemon.jpg</a:t>
            </a: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  <a:latin typeface="Times" pitchFamily="18" charset="0"/>
                <a:cs typeface="Times" pitchFamily="18" charset="0"/>
              </a:rPr>
              <a:t>&gt;.</a:t>
            </a:r>
            <a:endParaRPr lang="en" sz="1000" dirty="0" smtClean="0">
              <a:solidFill>
                <a:srgbClr val="D9D9D9"/>
              </a:solidFill>
              <a:latin typeface="Times" pitchFamily="18" charset="0"/>
              <a:ea typeface="Times New Roman"/>
              <a:cs typeface="Times" pitchFamily="18" charset="0"/>
              <a:sym typeface="Times New Roman"/>
            </a:endParaRPr>
          </a:p>
          <a:p>
            <a:pPr lvl="0">
              <a:lnSpc>
                <a:spcPct val="200000"/>
              </a:lnSpc>
              <a:buClr>
                <a:schemeClr val="dk1"/>
              </a:buClr>
              <a:buSzPct val="110000"/>
            </a:pPr>
            <a:r>
              <a:rPr lang="en" sz="1000" dirty="0" smtClean="0">
                <a:solidFill>
                  <a:srgbClr val="D9D9D9"/>
                </a:solidFill>
                <a:latin typeface="Times" pitchFamily="18" charset="0"/>
                <a:ea typeface="Times New Roman"/>
                <a:cs typeface="Times" pitchFamily="18" charset="0"/>
                <a:sym typeface="Times New Roman"/>
              </a:rPr>
              <a:t> "Microbiology." </a:t>
            </a:r>
            <a:r>
              <a:rPr lang="en" sz="1000" i="1" dirty="0" smtClean="0">
                <a:solidFill>
                  <a:srgbClr val="D9D9D9"/>
                </a:solidFill>
                <a:latin typeface="Times" pitchFamily="18" charset="0"/>
                <a:ea typeface="Times New Roman"/>
                <a:cs typeface="Times" pitchFamily="18" charset="0"/>
                <a:sym typeface="Times New Roman"/>
              </a:rPr>
              <a:t>Microbiology</a:t>
            </a:r>
            <a:r>
              <a:rPr lang="en" sz="1000" dirty="0" smtClean="0">
                <a:solidFill>
                  <a:srgbClr val="D9D9D9"/>
                </a:solidFill>
                <a:latin typeface="Times" pitchFamily="18" charset="0"/>
                <a:ea typeface="Times New Roman"/>
                <a:cs typeface="Times" pitchFamily="18" charset="0"/>
                <a:sym typeface="Times New Roman"/>
              </a:rPr>
              <a:t>. N.p., n.d. Web. 13 May 2014. &lt;</a:t>
            </a:r>
            <a:r>
              <a:rPr lang="en" sz="1000" dirty="0" smtClean="0">
                <a:solidFill>
                  <a:srgbClr val="D9D9D9"/>
                </a:solidFill>
                <a:latin typeface="Times" pitchFamily="18" charset="0"/>
                <a:ea typeface="Times New Roman"/>
                <a:cs typeface="Times" pitchFamily="18" charset="0"/>
                <a:sym typeface="Times New Roman"/>
                <a:hlinkClick r:id="rId4"/>
              </a:rPr>
              <a:t>http://www.ilri.org/InfoServ/Webpub/fulldocs/ilca_manual4/Microbiology.htm</a:t>
            </a:r>
            <a:r>
              <a:rPr lang="en" sz="1000" dirty="0" smtClean="0">
                <a:solidFill>
                  <a:srgbClr val="D9D9D9"/>
                </a:solidFill>
                <a:latin typeface="Times" pitchFamily="18" charset="0"/>
                <a:ea typeface="Times New Roman"/>
                <a:cs typeface="Times" pitchFamily="18" charset="0"/>
                <a:sym typeface="Times New Roman"/>
              </a:rPr>
              <a:t>&gt;.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4629150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Eskuri-Hinz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8948" y="46291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28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615052"/>
            <a:ext cx="8229600" cy="3725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8000" b="1" dirty="0">
                <a:latin typeface="Times New Roman" pitchFamily="18" charset="0"/>
                <a:cs typeface="Times New Roman" pitchFamily="18" charset="0"/>
              </a:rPr>
              <a:t>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4629150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Eskuri-Hinz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78948" y="46291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29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2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Background Info on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E. coli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Found in intestines of humans.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Usually harmless.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Formed 102 million years ago.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4629150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Eskuri-Hinz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78948" y="46291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47700" indent="-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</a:p>
          <a:p>
            <a:pPr marL="647700" indent="-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</a:p>
          <a:p>
            <a:pPr marL="647700" indent="-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</a:p>
          <a:p>
            <a:pPr marL="647700" indent="-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</a:p>
          <a:p>
            <a:pPr marL="647700" indent="-4572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4629150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Eskuri-Hinz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78948" y="46291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3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</a:t>
            </a:r>
            <a:r>
              <a:rPr lang="e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 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lemon juice </a:t>
            </a:r>
            <a:r>
              <a:rPr lang="e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concentrate and 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temperatures.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4629150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Eskuri-Hinz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78948" y="46291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4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Factors and Values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05000" y="1200150"/>
          <a:ext cx="5181600" cy="2133600"/>
        </p:xfrm>
        <a:graphic>
          <a:graphicData uri="http://schemas.openxmlformats.org/drawingml/2006/table">
            <a:tbl>
              <a:tblPr/>
              <a:tblGrid>
                <a:gridCol w="836548"/>
                <a:gridCol w="898976"/>
                <a:gridCol w="824062"/>
                <a:gridCol w="898976"/>
                <a:gridCol w="898976"/>
                <a:gridCol w="824062"/>
              </a:tblGrid>
              <a:tr h="106680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Lemon Juice Concentration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(micro liters)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Temperature (degrees Celsius)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Standard</a:t>
                      </a:r>
                      <a:endParaRPr lang="en-US"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Standard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1</a:t>
                      </a:r>
                      <a:endParaRPr lang="en-US"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3</a:t>
                      </a:r>
                      <a:endParaRPr lang="en-US"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36</a:t>
                      </a:r>
                      <a:endParaRPr lang="en-US"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38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348615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growth rate is measured by the change in density over a certain period of time. 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4629150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Eskuri-Hinz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78948" y="46291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5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e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high-high (+,+) value of 3 microliters of lemon juice concentrate and 38 degrees Celsius will have the most effect on the</a:t>
            </a:r>
            <a:r>
              <a:rPr lang="en" sz="2400" b="1" i="1" dirty="0" smtClean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i="1" dirty="0" smtClean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Escherichia </a:t>
            </a:r>
            <a:r>
              <a:rPr lang="e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coli.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4629150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Eskuri-Hinz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78948" y="46291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6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 idx="4294967295"/>
          </p:nvPr>
        </p:nvSpPr>
        <p:spPr>
          <a:xfrm>
            <a:off x="0" y="206377"/>
            <a:ext cx="8229600" cy="6127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Materials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/>
          <a:srcRect l="8451" r="9155" b="13720"/>
          <a:stretch>
            <a:fillRect/>
          </a:stretch>
        </p:blipFill>
        <p:spPr>
          <a:xfrm>
            <a:off x="2514600" y="666752"/>
            <a:ext cx="990600" cy="1127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/>
          <a:srcRect l="6178" r="13514" b="9167"/>
          <a:stretch>
            <a:fillRect/>
          </a:stretch>
        </p:blipFill>
        <p:spPr>
          <a:xfrm>
            <a:off x="2590800" y="2190750"/>
            <a:ext cx="9144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warren\Downloads\IMG_217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9" r="6667" b="7327"/>
          <a:stretch>
            <a:fillRect/>
          </a:stretch>
        </p:blipFill>
        <p:spPr bwMode="auto">
          <a:xfrm>
            <a:off x="2286000" y="3638550"/>
            <a:ext cx="16002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warren\Downloads\IMG_217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86"/>
          <a:stretch>
            <a:fillRect/>
          </a:stretch>
        </p:blipFill>
        <p:spPr bwMode="auto">
          <a:xfrm>
            <a:off x="4343400" y="666752"/>
            <a:ext cx="914400" cy="107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warren\Downloads\IMG_2178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t="11986" r="29595" b="14669"/>
          <a:stretch/>
        </p:blipFill>
        <p:spPr bwMode="auto">
          <a:xfrm rot="10800000">
            <a:off x="7467605" y="819150"/>
            <a:ext cx="761999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warren\Downloads\IMG_2182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0" t="9735" r="11469" b="15855"/>
          <a:stretch/>
        </p:blipFill>
        <p:spPr bwMode="auto">
          <a:xfrm>
            <a:off x="7467600" y="3562350"/>
            <a:ext cx="838200" cy="954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warren\Downloads\IMG_2184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4" t="13619" b="14187"/>
          <a:stretch/>
        </p:blipFill>
        <p:spPr bwMode="auto">
          <a:xfrm>
            <a:off x="6019804" y="2190750"/>
            <a:ext cx="948267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warren\Downloads\IMG_2187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1" t="16990" r="14443" b="40716"/>
          <a:stretch/>
        </p:blipFill>
        <p:spPr bwMode="auto">
          <a:xfrm>
            <a:off x="838200" y="3714750"/>
            <a:ext cx="10668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warren\Downloads\IMG_2195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19266" r="12865" b="20818"/>
          <a:stretch/>
        </p:blipFill>
        <p:spPr bwMode="auto">
          <a:xfrm>
            <a:off x="5943600" y="3638550"/>
            <a:ext cx="1143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warren\Downloads\IMG_2202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90752"/>
            <a:ext cx="1456266" cy="106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warren\Downloads\IMG_2196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9"/>
          <a:stretch>
            <a:fillRect/>
          </a:stretch>
        </p:blipFill>
        <p:spPr bwMode="auto">
          <a:xfrm>
            <a:off x="7315204" y="1962152"/>
            <a:ext cx="1155895" cy="114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warren\Downloads\IMG_2204 (1)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" r="23095" b="25663"/>
          <a:stretch>
            <a:fillRect/>
          </a:stretch>
        </p:blipFill>
        <p:spPr bwMode="auto">
          <a:xfrm>
            <a:off x="5943600" y="590550"/>
            <a:ext cx="9906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warren\Downloads\IMG_2210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67204" y="3638552"/>
            <a:ext cx="1097097" cy="88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warren\Downloads\IMG_2215.JP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2950"/>
            <a:ext cx="1295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667004" y="1806775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Beaker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28337" y="1733550"/>
            <a:ext cx="1649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Bunsen Burner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Inoculator Loop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32600" y="1581152"/>
            <a:ext cx="135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Escherichia coli</a:t>
            </a:r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1657352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Eye Dropper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" y="1733552"/>
            <a:ext cx="1295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Aluminum Foil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5171" y="3254575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Incubators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9400" y="3257552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Jar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3604" y="3175398"/>
            <a:ext cx="1167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Lemon Juicer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15201" y="3178375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Paper Towel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4404" y="4552952"/>
            <a:ext cx="90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Petri Dish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4600" y="4552952"/>
            <a:ext cx="1141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Spectrometer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14800" y="4552952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Tape and Sharpie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91200" y="4549973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Test Tube Holder with Test Tubes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91404" y="4552952"/>
            <a:ext cx="91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Water Jug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62400" y="3257550"/>
            <a:ext cx="1676400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  <a:hlinkClick r:id="rId17"/>
              </a:rPr>
              <a:t>http://upload.wikimedia.org/wikipedia/commons/e/e4/Lemon.jpg</a:t>
            </a: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7" name="Picture 36" descr="Lemon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67200" y="2190751"/>
            <a:ext cx="1066800" cy="75387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495800" y="2952752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imes" pitchFamily="18" charset="0"/>
                <a:cs typeface="Times" pitchFamily="18" charset="0"/>
              </a:rPr>
              <a:t>Lemon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86200" y="4778573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Eskuri-Hinz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478948" y="46291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7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rk-gradient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760</TotalTime>
  <Words>811</Words>
  <Application>Microsoft Office PowerPoint</Application>
  <PresentationFormat>On-screen Show (16:9)</PresentationFormat>
  <Paragraphs>369</Paragraphs>
  <Slides>32</Slides>
  <Notes>19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dark-gradient</vt:lpstr>
      <vt:lpstr>What if...?</vt:lpstr>
      <vt:lpstr>Effect of Lemon Juice Concentrate and Temperature on Escherichia Coli</vt:lpstr>
      <vt:lpstr>Background Info on Lemons</vt:lpstr>
      <vt:lpstr>Background Info on E. coli</vt:lpstr>
      <vt:lpstr>Overview</vt:lpstr>
      <vt:lpstr>Problem</vt:lpstr>
      <vt:lpstr>Factors and Values</vt:lpstr>
      <vt:lpstr>Hypothesis</vt:lpstr>
      <vt:lpstr>Materials</vt:lpstr>
      <vt:lpstr>PowerPoint Presentation</vt:lpstr>
      <vt:lpstr>PowerPoint Presentation</vt:lpstr>
      <vt:lpstr>PowerPoint Presentation</vt:lpstr>
      <vt:lpstr>PowerPoint Presentation</vt:lpstr>
      <vt:lpstr>Standards</vt:lpstr>
      <vt:lpstr>Scatter Plot of Standards</vt:lpstr>
      <vt:lpstr>PowerPoint Presentation</vt:lpstr>
      <vt:lpstr>Effect of Lemon Juice Concentrate</vt:lpstr>
      <vt:lpstr>Effect of Temperature</vt:lpstr>
      <vt:lpstr>Interaction Effect</vt:lpstr>
      <vt:lpstr>Dot Plot of Effects</vt:lpstr>
      <vt:lpstr>Results</vt:lpstr>
      <vt:lpstr>Accept or Reject Hypothesis</vt:lpstr>
      <vt:lpstr>Results</vt:lpstr>
      <vt:lpstr>Improvements</vt:lpstr>
      <vt:lpstr>Suggestions</vt:lpstr>
      <vt:lpstr>Real World Application</vt:lpstr>
      <vt:lpstr>Other Research</vt:lpstr>
      <vt:lpstr>Recap</vt:lpstr>
      <vt:lpstr>Works Cited</vt:lpstr>
      <vt:lpstr>Works Cited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Attention Grabber</dc:title>
  <dc:creator>Owner</dc:creator>
  <cp:lastModifiedBy>warren</cp:lastModifiedBy>
  <cp:revision>112</cp:revision>
  <dcterms:modified xsi:type="dcterms:W3CDTF">2014-06-04T17:34:42Z</dcterms:modified>
</cp:coreProperties>
</file>